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76" r:id="rId5"/>
    <p:sldId id="260" r:id="rId6"/>
    <p:sldId id="261" r:id="rId7"/>
    <p:sldId id="266" r:id="rId8"/>
    <p:sldId id="277" r:id="rId9"/>
    <p:sldId id="271" r:id="rId10"/>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111" charset="0"/>
        <a:ea typeface="ＭＳ Ｐゴシック" pitchFamily="-111" charset="-128"/>
        <a:cs typeface="ＭＳ Ｐゴシック" pitchFamily="-111" charset="-128"/>
      </a:defRPr>
    </a:lvl1pPr>
    <a:lvl2pPr marL="457200" algn="l" defTabSz="457200" rtl="0" fontAlgn="base">
      <a:spcBef>
        <a:spcPct val="0"/>
      </a:spcBef>
      <a:spcAft>
        <a:spcPct val="0"/>
      </a:spcAft>
      <a:defRPr kern="1200">
        <a:solidFill>
          <a:schemeClr val="tx1"/>
        </a:solidFill>
        <a:latin typeface="Arial" pitchFamily="-111" charset="0"/>
        <a:ea typeface="ＭＳ Ｐゴシック" pitchFamily="-111" charset="-128"/>
        <a:cs typeface="ＭＳ Ｐゴシック" pitchFamily="-111" charset="-128"/>
      </a:defRPr>
    </a:lvl2pPr>
    <a:lvl3pPr marL="914400" algn="l" defTabSz="457200" rtl="0" fontAlgn="base">
      <a:spcBef>
        <a:spcPct val="0"/>
      </a:spcBef>
      <a:spcAft>
        <a:spcPct val="0"/>
      </a:spcAft>
      <a:defRPr kern="1200">
        <a:solidFill>
          <a:schemeClr val="tx1"/>
        </a:solidFill>
        <a:latin typeface="Arial" pitchFamily="-111" charset="0"/>
        <a:ea typeface="ＭＳ Ｐゴシック" pitchFamily="-111" charset="-128"/>
        <a:cs typeface="ＭＳ Ｐゴシック" pitchFamily="-111" charset="-128"/>
      </a:defRPr>
    </a:lvl3pPr>
    <a:lvl4pPr marL="1371600" algn="l" defTabSz="457200" rtl="0" fontAlgn="base">
      <a:spcBef>
        <a:spcPct val="0"/>
      </a:spcBef>
      <a:spcAft>
        <a:spcPct val="0"/>
      </a:spcAft>
      <a:defRPr kern="1200">
        <a:solidFill>
          <a:schemeClr val="tx1"/>
        </a:solidFill>
        <a:latin typeface="Arial" pitchFamily="-111" charset="0"/>
        <a:ea typeface="ＭＳ Ｐゴシック" pitchFamily="-111" charset="-128"/>
        <a:cs typeface="ＭＳ Ｐゴシック" pitchFamily="-111" charset="-128"/>
      </a:defRPr>
    </a:lvl4pPr>
    <a:lvl5pPr marL="1828800" algn="l" defTabSz="457200" rtl="0" fontAlgn="base">
      <a:spcBef>
        <a:spcPct val="0"/>
      </a:spcBef>
      <a:spcAft>
        <a:spcPct val="0"/>
      </a:spcAft>
      <a:defRPr kern="1200">
        <a:solidFill>
          <a:schemeClr val="tx1"/>
        </a:solidFill>
        <a:latin typeface="Arial" pitchFamily="-111" charset="0"/>
        <a:ea typeface="ＭＳ Ｐゴシック" pitchFamily="-111" charset="-128"/>
        <a:cs typeface="ＭＳ Ｐゴシック" pitchFamily="-111" charset="-128"/>
      </a:defRPr>
    </a:lvl5pPr>
    <a:lvl6pPr marL="2286000" algn="l" defTabSz="457200" rtl="0" eaLnBrk="1" latinLnBrk="0" hangingPunct="1">
      <a:defRPr kern="1200">
        <a:solidFill>
          <a:schemeClr val="tx1"/>
        </a:solidFill>
        <a:latin typeface="Arial" pitchFamily="-111" charset="0"/>
        <a:ea typeface="ＭＳ Ｐゴシック" pitchFamily="-111" charset="-128"/>
        <a:cs typeface="ＭＳ Ｐゴシック" pitchFamily="-111" charset="-128"/>
      </a:defRPr>
    </a:lvl6pPr>
    <a:lvl7pPr marL="2743200" algn="l" defTabSz="457200" rtl="0" eaLnBrk="1" latinLnBrk="0" hangingPunct="1">
      <a:defRPr kern="1200">
        <a:solidFill>
          <a:schemeClr val="tx1"/>
        </a:solidFill>
        <a:latin typeface="Arial" pitchFamily="-111" charset="0"/>
        <a:ea typeface="ＭＳ Ｐゴシック" pitchFamily="-111" charset="-128"/>
        <a:cs typeface="ＭＳ Ｐゴシック" pitchFamily="-111" charset="-128"/>
      </a:defRPr>
    </a:lvl7pPr>
    <a:lvl8pPr marL="3200400" algn="l" defTabSz="457200" rtl="0" eaLnBrk="1" latinLnBrk="0" hangingPunct="1">
      <a:defRPr kern="1200">
        <a:solidFill>
          <a:schemeClr val="tx1"/>
        </a:solidFill>
        <a:latin typeface="Arial" pitchFamily="-111" charset="0"/>
        <a:ea typeface="ＭＳ Ｐゴシック" pitchFamily="-111" charset="-128"/>
        <a:cs typeface="ＭＳ Ｐゴシック" pitchFamily="-111" charset="-128"/>
      </a:defRPr>
    </a:lvl8pPr>
    <a:lvl9pPr marL="3657600" algn="l" defTabSz="457200" rtl="0" eaLnBrk="1" latinLnBrk="0" hangingPunct="1">
      <a:defRPr kern="1200">
        <a:solidFill>
          <a:schemeClr val="tx1"/>
        </a:solidFill>
        <a:latin typeface="Arial" pitchFamily="-111" charset="0"/>
        <a:ea typeface="ＭＳ Ｐゴシック" pitchFamily="-111" charset="-128"/>
        <a:cs typeface="ＭＳ Ｐゴシック" pitchFamily="-111"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67" autoAdjust="0"/>
  </p:normalViewPr>
  <p:slideViewPr>
    <p:cSldViewPr snapToGrid="0" snapToObjects="1">
      <p:cViewPr varScale="1">
        <p:scale>
          <a:sx n="96" d="100"/>
          <a:sy n="96" d="100"/>
        </p:scale>
        <p:origin x="142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84E832E-87F4-9342-A82F-AB39CC4F6938}" type="datetime1">
              <a:rPr lang="en-US"/>
              <a:pPr>
                <a:defRPr/>
              </a:pPr>
              <a:t>6/11/2018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E1E268-5BC9-7441-9266-19C91B866DD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3B45F0D-F279-8E41-9559-4CB99CCE9061}" type="datetime1">
              <a:rPr lang="en-US"/>
              <a:pPr>
                <a:defRPr/>
              </a:pPr>
              <a:t>6/11/2018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98FC53-E088-D44C-8398-D640461C682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598045A-63FD-BC47-AD8E-98D538FF2666}" type="datetime1">
              <a:rPr lang="en-US"/>
              <a:pPr>
                <a:defRPr/>
              </a:pPr>
              <a:t>6/11/2018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BC7FE0-B43D-D048-BC61-B733DF9B4F6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C28ACC-D6E4-EE4E-9941-43FBD89FE0FC}" type="datetime1">
              <a:rPr lang="en-US"/>
              <a:pPr>
                <a:defRPr/>
              </a:pPr>
              <a:t>6/11/2018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385B65-A52F-784A-8923-33095094C28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B097DF0-6087-764B-AB0D-66CB8CFF6F0C}" type="datetime1">
              <a:rPr lang="en-US"/>
              <a:pPr>
                <a:defRPr/>
              </a:pPr>
              <a:t>6/11/2018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FF6914-DE00-9A4A-B424-8F5DDB24E6C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88A050F-ADCC-3B48-9947-D87A71555A1F}" type="datetime1">
              <a:rPr lang="en-US"/>
              <a:pPr>
                <a:defRPr/>
              </a:pPr>
              <a:t>6/11/2018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3B61E0-1144-304E-A2BC-69EFDF301B1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A652D5-018F-EE41-878B-78BAB832A13F}" type="datetime1">
              <a:rPr lang="en-US"/>
              <a:pPr>
                <a:defRPr/>
              </a:pPr>
              <a:t>6/11/2018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C2A332D-2258-1347-B1D7-5285BA6184F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B0C1900-A479-C34B-8AED-8E8EDB244D2D}" type="datetime1">
              <a:rPr lang="en-US"/>
              <a:pPr>
                <a:defRPr/>
              </a:pPr>
              <a:t>6/11/2018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D43F3C3-F497-B746-AEEF-B6A221B4C16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7D2800-C477-674E-97B9-4CD2EC2BD897}" type="datetime1">
              <a:rPr lang="en-US"/>
              <a:pPr>
                <a:defRPr/>
              </a:pPr>
              <a:t>6/11/2018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0DCED9B-7A3D-464A-A6ED-C0FE731A16C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B9289E-4405-8640-8EE5-64A62C2DAF42}" type="datetime1">
              <a:rPr lang="en-US"/>
              <a:pPr>
                <a:defRPr/>
              </a:pPr>
              <a:t>6/11/2018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B1C5C6-DC4B-7D43-9258-804595AF70D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901B3A9-305C-0945-97D8-6537ACD1BFA0}" type="datetime1">
              <a:rPr lang="en-US"/>
              <a:pPr>
                <a:defRPr/>
              </a:pPr>
              <a:t>6/11/2018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F27D37-5282-7A41-9C8C-9AF38E2F949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36E13947-4CAD-7D43-8C0E-51106DEBF7DA}" type="datetime1">
              <a:rPr lang="en-US"/>
              <a:pPr>
                <a:defRPr/>
              </a:pPr>
              <a:t>6/11/2018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7BF4526B-DBF0-5243-AD1B-CB13B41F1B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ＭＳ Ｐゴシック" pitchFamily="-111" charset="-128"/>
          <a:cs typeface="ＭＳ Ｐゴシック" pitchFamily="-111" charset="-128"/>
        </a:defRPr>
      </a:lvl1pPr>
      <a:lvl2pPr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2pPr>
      <a:lvl3pPr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3pPr>
      <a:lvl4pPr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4pPr>
      <a:lvl5pPr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5pPr>
      <a:lvl6pPr marL="4572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6pPr>
      <a:lvl7pPr marL="9144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7pPr>
      <a:lvl8pPr marL="13716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8pPr>
      <a:lvl9pPr marL="1828800" algn="ctr" defTabSz="457200" rtl="0" fontAlgn="base">
        <a:spcBef>
          <a:spcPct val="0"/>
        </a:spcBef>
        <a:spcAft>
          <a:spcPct val="0"/>
        </a:spcAft>
        <a:defRPr sz="4400">
          <a:solidFill>
            <a:schemeClr val="tx1"/>
          </a:solidFill>
          <a:latin typeface="Calibri" pitchFamily="-111" charset="0"/>
          <a:ea typeface="ＭＳ Ｐゴシック" pitchFamily="-111" charset="-128"/>
          <a:cs typeface="ＭＳ Ｐゴシック" pitchFamily="-111" charset="-128"/>
        </a:defRPr>
      </a:lvl9pPr>
    </p:titleStyle>
    <p:bodyStyle>
      <a:lvl1pPr marL="342900" indent="-342900" algn="l" defTabSz="457200" rtl="0" fontAlgn="base">
        <a:spcBef>
          <a:spcPct val="20000"/>
        </a:spcBef>
        <a:spcAft>
          <a:spcPct val="0"/>
        </a:spcAft>
        <a:buFont typeface="Arial" pitchFamily="-111" charset="0"/>
        <a:buChar char="•"/>
        <a:defRPr sz="3200" kern="1200">
          <a:solidFill>
            <a:schemeClr val="tx1"/>
          </a:solidFill>
          <a:latin typeface="+mn-lt"/>
          <a:ea typeface="ＭＳ Ｐゴシック" pitchFamily="-111" charset="-128"/>
          <a:cs typeface="ＭＳ Ｐゴシック" pitchFamily="-111" charset="-128"/>
        </a:defRPr>
      </a:lvl1pPr>
      <a:lvl2pPr marL="742950" indent="-285750" algn="l" defTabSz="457200" rtl="0" fontAlgn="base">
        <a:spcBef>
          <a:spcPct val="20000"/>
        </a:spcBef>
        <a:spcAft>
          <a:spcPct val="0"/>
        </a:spcAft>
        <a:buFont typeface="Arial" pitchFamily="-111" charset="0"/>
        <a:buChar char="–"/>
        <a:defRPr sz="2800" kern="1200">
          <a:solidFill>
            <a:schemeClr val="tx1"/>
          </a:solidFill>
          <a:latin typeface="+mn-lt"/>
          <a:ea typeface="ＭＳ Ｐゴシック" pitchFamily="-111" charset="-128"/>
          <a:cs typeface="+mn-cs"/>
        </a:defRPr>
      </a:lvl2pPr>
      <a:lvl3pPr marL="1143000" indent="-228600" algn="l" defTabSz="457200" rtl="0" fontAlgn="base">
        <a:spcBef>
          <a:spcPct val="20000"/>
        </a:spcBef>
        <a:spcAft>
          <a:spcPct val="0"/>
        </a:spcAft>
        <a:buFont typeface="Arial" pitchFamily="-111" charset="0"/>
        <a:buChar char="•"/>
        <a:defRPr sz="2400" kern="1200">
          <a:solidFill>
            <a:schemeClr val="tx1"/>
          </a:solidFill>
          <a:latin typeface="+mn-lt"/>
          <a:ea typeface="ＭＳ Ｐゴシック" pitchFamily="-111" charset="-128"/>
          <a:cs typeface="+mn-cs"/>
        </a:defRPr>
      </a:lvl3pPr>
      <a:lvl4pPr marL="1600200" indent="-228600" algn="l" defTabSz="457200" rtl="0" fontAlgn="base">
        <a:spcBef>
          <a:spcPct val="20000"/>
        </a:spcBef>
        <a:spcAft>
          <a:spcPct val="0"/>
        </a:spcAft>
        <a:buFont typeface="Arial" pitchFamily="-111" charset="0"/>
        <a:buChar char="–"/>
        <a:defRPr sz="2000" kern="1200">
          <a:solidFill>
            <a:schemeClr val="tx1"/>
          </a:solidFill>
          <a:latin typeface="+mn-lt"/>
          <a:ea typeface="ＭＳ Ｐゴシック" pitchFamily="-111" charset="-128"/>
          <a:cs typeface="+mn-cs"/>
        </a:defRPr>
      </a:lvl4pPr>
      <a:lvl5pPr marL="2057400" indent="-228600" algn="l" defTabSz="457200" rtl="0" fontAlgn="base">
        <a:spcBef>
          <a:spcPct val="20000"/>
        </a:spcBef>
        <a:spcAft>
          <a:spcPct val="0"/>
        </a:spcAft>
        <a:buFont typeface="Arial" pitchFamily="-111" charset="0"/>
        <a:buChar char="»"/>
        <a:defRPr sz="2000" kern="1200">
          <a:solidFill>
            <a:schemeClr val="tx1"/>
          </a:solidFill>
          <a:latin typeface="+mn-lt"/>
          <a:ea typeface="ＭＳ Ｐゴシック" pitchFamily="-11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2235768" y="644525"/>
            <a:ext cx="6014847" cy="5016758"/>
          </a:xfrm>
          <a:prstGeom prst="rect">
            <a:avLst/>
          </a:prstGeom>
          <a:noFill/>
          <a:ln w="9525">
            <a:noFill/>
            <a:miter lim="800000"/>
            <a:headEnd/>
            <a:tailEnd/>
          </a:ln>
        </p:spPr>
        <p:txBody>
          <a:bodyPr wrap="square">
            <a:prstTxWarp prst="textNoShape">
              <a:avLst/>
            </a:prstTxWarp>
            <a:spAutoFit/>
          </a:bodyPr>
          <a:lstStyle/>
          <a:p>
            <a:r>
              <a:rPr lang="en-US" sz="5400" b="1" baseline="30000" dirty="0" smtClean="0">
                <a:solidFill>
                  <a:srgbClr val="455560"/>
                </a:solidFill>
                <a:latin typeface="TitilliumMaps26L 999 wt"/>
                <a:ea typeface="TitilliumMaps26L 999 wt" pitchFamily="-111" charset="0"/>
                <a:cs typeface="TitilliumMaps26L 999 wt" pitchFamily="-111" charset="0"/>
              </a:rPr>
              <a:t>The Evolution of Alerting &amp; Lockdown at CWRU</a:t>
            </a:r>
          </a:p>
          <a:p>
            <a:endParaRPr lang="en-US" sz="5400" b="1" baseline="30000" dirty="0">
              <a:solidFill>
                <a:srgbClr val="455560"/>
              </a:solidFill>
              <a:latin typeface="TitilliumMaps26L 999 wt"/>
              <a:ea typeface="TitilliumMaps26L 999 wt" pitchFamily="-111" charset="0"/>
              <a:cs typeface="TitilliumMaps26L 999 wt" pitchFamily="-111" charset="0"/>
            </a:endParaRPr>
          </a:p>
          <a:p>
            <a:r>
              <a:rPr lang="en-US" sz="5400" b="1" baseline="30000" dirty="0" smtClean="0">
                <a:solidFill>
                  <a:srgbClr val="455560"/>
                </a:solidFill>
                <a:latin typeface="TitilliumMaps26L 999 wt"/>
                <a:ea typeface="TitilliumMaps26L 999 wt" pitchFamily="-111" charset="0"/>
                <a:cs typeface="TitilliumMaps26L 999 wt" pitchFamily="-111" charset="0"/>
              </a:rPr>
              <a:t>CWRU Division of Public Safety</a:t>
            </a:r>
          </a:p>
          <a:p>
            <a:endParaRPr lang="en-US" sz="5400" b="1" baseline="30000" dirty="0">
              <a:solidFill>
                <a:srgbClr val="455560"/>
              </a:solidFill>
              <a:latin typeface="TitilliumMaps26L 999 wt"/>
              <a:ea typeface="TitilliumMaps26L 999 wt" pitchFamily="-111" charset="0"/>
              <a:cs typeface="TitilliumMaps26L 999 wt" pitchFamily="-111" charset="0"/>
            </a:endParaRPr>
          </a:p>
          <a:p>
            <a:r>
              <a:rPr lang="en-US" sz="5400" b="1" baseline="30000" dirty="0" smtClean="0">
                <a:solidFill>
                  <a:srgbClr val="455560"/>
                </a:solidFill>
                <a:latin typeface="TitilliumMaps26L 999 wt"/>
                <a:ea typeface="TitilliumMaps26L 999 wt" pitchFamily="-111" charset="0"/>
                <a:cs typeface="TitilliumMaps26L 999 wt" pitchFamily="-111" charset="0"/>
              </a:rPr>
              <a:t>Jeffrey Daberko</a:t>
            </a:r>
          </a:p>
          <a:p>
            <a:r>
              <a:rPr lang="en-US" sz="5400" b="1" baseline="30000" dirty="0" smtClean="0">
                <a:solidFill>
                  <a:srgbClr val="455560"/>
                </a:solidFill>
                <a:latin typeface="TitilliumMaps26L 999 wt"/>
                <a:ea typeface="TitilliumMaps26L 999 wt" pitchFamily="-111" charset="0"/>
                <a:cs typeface="TitilliumMaps26L 999 wt" pitchFamily="-111" charset="0"/>
              </a:rPr>
              <a:t>Deputy Director</a:t>
            </a:r>
            <a:endParaRPr lang="en-US" sz="5400" b="1" baseline="30000" dirty="0" smtClean="0">
              <a:solidFill>
                <a:srgbClr val="455560"/>
              </a:solidFill>
              <a:latin typeface="TitilliumMaps26L 999 wt" pitchFamily="-111" charset="0"/>
              <a:ea typeface="TitilliumMaps26L 999 wt" pitchFamily="-111" charset="0"/>
              <a:cs typeface="TitilliumMaps26L 999 wt" pitchFamily="-111" charset="0"/>
            </a:endParaRPr>
          </a:p>
          <a:p>
            <a:endParaRPr lang="en-US" sz="4800" baseline="30000" dirty="0">
              <a:solidFill>
                <a:srgbClr val="455560"/>
              </a:solidFill>
              <a:latin typeface="TitilliumMaps26L 999 wt" pitchFamily="-111" charset="0"/>
              <a:ea typeface="TitilliumMaps26L 999 wt" pitchFamily="-111" charset="0"/>
              <a:cs typeface="TitilliumMaps26L 999 wt" pitchFamily="-111" charset="0"/>
            </a:endParaRPr>
          </a:p>
        </p:txBody>
      </p:sp>
      <p:sp>
        <p:nvSpPr>
          <p:cNvPr id="6" name="Rectangle 5"/>
          <p:cNvSpPr/>
          <p:nvPr/>
        </p:nvSpPr>
        <p:spPr>
          <a:xfrm>
            <a:off x="0" y="5695950"/>
            <a:ext cx="9144000" cy="1162050"/>
          </a:xfrm>
          <a:prstGeom prst="rect">
            <a:avLst/>
          </a:prstGeom>
          <a:solidFill>
            <a:srgbClr val="00355F"/>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descr="PoliceBadges_Pag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648" y="0"/>
            <a:ext cx="2131120" cy="241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35000" y="5803263"/>
            <a:ext cx="3505200" cy="829830"/>
          </a:xfrm>
          <a:prstGeom prst="rect">
            <a:avLst/>
          </a:prstGeo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0" y="5695950"/>
            <a:ext cx="9144000" cy="1162050"/>
          </a:xfrm>
          <a:prstGeom prst="rect">
            <a:avLst/>
          </a:prstGeom>
          <a:solidFill>
            <a:srgbClr val="00355F"/>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7"/>
          <p:cNvPicPr>
            <a:picLocks noChangeAspect="1"/>
          </p:cNvPicPr>
          <p:nvPr/>
        </p:nvPicPr>
        <p:blipFill>
          <a:blip r:embed="rId2"/>
          <a:stretch>
            <a:fillRect/>
          </a:stretch>
        </p:blipFill>
        <p:spPr>
          <a:xfrm>
            <a:off x="635000" y="5803263"/>
            <a:ext cx="3505200" cy="829830"/>
          </a:xfrm>
          <a:prstGeom prst="rect">
            <a:avLst/>
          </a:prstGeom>
        </p:spPr>
      </p:pic>
      <p:sp>
        <p:nvSpPr>
          <p:cNvPr id="3" name="Title 2"/>
          <p:cNvSpPr>
            <a:spLocks noGrp="1"/>
          </p:cNvSpPr>
          <p:nvPr>
            <p:ph type="title"/>
          </p:nvPr>
        </p:nvSpPr>
        <p:spPr/>
        <p:txBody>
          <a:bodyPr/>
          <a:lstStyle/>
          <a:p>
            <a:r>
              <a:rPr lang="en-US" dirty="0" smtClean="0"/>
              <a:t>Background- The Institution</a:t>
            </a:r>
            <a:endParaRPr lang="en-US" dirty="0"/>
          </a:p>
        </p:txBody>
      </p:sp>
      <p:sp>
        <p:nvSpPr>
          <p:cNvPr id="4" name="Content Placeholder 3"/>
          <p:cNvSpPr>
            <a:spLocks noGrp="1"/>
          </p:cNvSpPr>
          <p:nvPr>
            <p:ph sz="half" idx="1"/>
          </p:nvPr>
        </p:nvSpPr>
        <p:spPr>
          <a:xfrm>
            <a:off x="185928" y="1069848"/>
            <a:ext cx="4038600" cy="4565715"/>
          </a:xfrm>
        </p:spPr>
        <p:txBody>
          <a:bodyPr/>
          <a:lstStyle/>
          <a:p>
            <a:r>
              <a:rPr lang="en-US" sz="2400" dirty="0" smtClean="0"/>
              <a:t>Established 1826 in Hudson, OH</a:t>
            </a:r>
          </a:p>
          <a:p>
            <a:r>
              <a:rPr lang="en-US" sz="2400" dirty="0" smtClean="0"/>
              <a:t>1967 merger of Case Institute of Technology &amp; Western Reserve University</a:t>
            </a:r>
            <a:endParaRPr lang="en-US" sz="2400" dirty="0"/>
          </a:p>
        </p:txBody>
      </p:sp>
      <p:sp>
        <p:nvSpPr>
          <p:cNvPr id="5" name="Content Placeholder 4"/>
          <p:cNvSpPr>
            <a:spLocks noGrp="1"/>
          </p:cNvSpPr>
          <p:nvPr>
            <p:ph sz="half" idx="2"/>
          </p:nvPr>
        </p:nvSpPr>
        <p:spPr>
          <a:xfrm>
            <a:off x="4648200" y="1133856"/>
            <a:ext cx="4038600" cy="4501707"/>
          </a:xfrm>
        </p:spPr>
        <p:txBody>
          <a:bodyPr/>
          <a:lstStyle/>
          <a:p>
            <a:r>
              <a:rPr lang="en-US" sz="2400" dirty="0" smtClean="0"/>
              <a:t>Since 1900’s an urban, University Circle based institution.</a:t>
            </a:r>
          </a:p>
          <a:p>
            <a:r>
              <a:rPr lang="en-US" sz="2400" dirty="0" smtClean="0"/>
              <a:t>Fall 2017 enrollment  5125 undergraduate 6595 graduate</a:t>
            </a:r>
          </a:p>
          <a:p>
            <a:r>
              <a:rPr lang="en-US" sz="2400" dirty="0" smtClean="0"/>
              <a:t>Growing international student population</a:t>
            </a:r>
          </a:p>
          <a:p>
            <a:r>
              <a:rPr lang="en-US" sz="2400" dirty="0" smtClean="0"/>
              <a:t>Sworn police department founded in 2006</a:t>
            </a:r>
          </a:p>
          <a:p>
            <a:endParaRPr lang="en-US" sz="2400" dirty="0"/>
          </a:p>
        </p:txBody>
      </p:sp>
      <p:pic>
        <p:nvPicPr>
          <p:cNvPr id="2" name="Picture 1"/>
          <p:cNvPicPr>
            <a:picLocks noChangeAspect="1"/>
          </p:cNvPicPr>
          <p:nvPr/>
        </p:nvPicPr>
        <p:blipFill>
          <a:blip r:embed="rId3"/>
          <a:stretch>
            <a:fillRect/>
          </a:stretch>
        </p:blipFill>
        <p:spPr>
          <a:xfrm>
            <a:off x="543687" y="3175518"/>
            <a:ext cx="2990850" cy="2295525"/>
          </a:xfrm>
          <a:prstGeom prst="rect">
            <a:avLst/>
          </a:prstGeom>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1364456" y="596900"/>
            <a:ext cx="6694487" cy="584776"/>
          </a:xfrm>
          <a:prstGeom prst="rect">
            <a:avLst/>
          </a:prstGeom>
          <a:noFill/>
          <a:ln w="9525">
            <a:noFill/>
            <a:miter lim="800000"/>
            <a:headEnd/>
            <a:tailEnd/>
          </a:ln>
        </p:spPr>
        <p:txBody>
          <a:bodyPr wrap="square">
            <a:prstTxWarp prst="textNoShape">
              <a:avLst/>
            </a:prstTxWarp>
            <a:spAutoFit/>
          </a:bodyPr>
          <a:lstStyle/>
          <a:p>
            <a:r>
              <a:rPr lang="en-US" sz="4800" b="1" baseline="30000" dirty="0" smtClean="0">
                <a:solidFill>
                  <a:srgbClr val="00355F"/>
                </a:solidFill>
                <a:latin typeface="TitilliumMaps26L 999 wt"/>
                <a:ea typeface="TitilliumMaps26L 999 wt" pitchFamily="-111" charset="0"/>
                <a:cs typeface="TitilliumMaps26L 999 wt" pitchFamily="-111" charset="0"/>
              </a:rPr>
              <a:t>CWRU Police &amp; Security Staff</a:t>
            </a:r>
            <a:endParaRPr lang="en-US" sz="4800" b="1" baseline="30000" dirty="0">
              <a:solidFill>
                <a:srgbClr val="00355F"/>
              </a:solidFill>
              <a:latin typeface="TitilliumMaps26L 999 wt"/>
              <a:ea typeface="TitilliumMaps26L 999 wt" pitchFamily="-111" charset="0"/>
              <a:cs typeface="TitilliumMaps26L 999 wt" pitchFamily="-111" charset="0"/>
            </a:endParaRPr>
          </a:p>
        </p:txBody>
      </p:sp>
      <p:sp>
        <p:nvSpPr>
          <p:cNvPr id="6" name="Rectangle 5"/>
          <p:cNvSpPr/>
          <p:nvPr/>
        </p:nvSpPr>
        <p:spPr>
          <a:xfrm>
            <a:off x="0" y="5695950"/>
            <a:ext cx="9144000" cy="1162050"/>
          </a:xfrm>
          <a:prstGeom prst="rect">
            <a:avLst/>
          </a:prstGeom>
          <a:solidFill>
            <a:srgbClr val="00355F"/>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138957" y="1403330"/>
            <a:ext cx="3305176" cy="3970318"/>
          </a:xfrm>
          <a:prstGeom prst="rect">
            <a:avLst/>
          </a:prstGeom>
          <a:noFill/>
          <a:ln w="9525">
            <a:noFill/>
            <a:miter lim="800000"/>
            <a:headEnd/>
            <a:tailEnd/>
          </a:ln>
        </p:spPr>
        <p:txBody>
          <a:bodyPr wrap="square">
            <a:prstTxWarp prst="textNoShape">
              <a:avLst/>
            </a:prstTxWarp>
            <a:spAutoFit/>
          </a:bodyPr>
          <a:lstStyle/>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31 certified police officers</a:t>
            </a: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14 mobile security officers</a:t>
            </a: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20 building security officers</a:t>
            </a: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17 dispatch and support security staff.</a:t>
            </a: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We patrol the area in marked patrol vehicles, bicycles</a:t>
            </a:r>
            <a:r>
              <a:rPr lang="en-US" dirty="0">
                <a:solidFill>
                  <a:srgbClr val="00355F"/>
                </a:solidFill>
                <a:latin typeface="TitilliumMaps26L 500 wt" pitchFamily="-111" charset="0"/>
                <a:ea typeface="TitilliumMaps26L 500 wt" pitchFamily="-111" charset="0"/>
                <a:cs typeface="TitilliumMaps26L 500 wt" pitchFamily="-111" charset="0"/>
              </a:rPr>
              <a:t> </a:t>
            </a:r>
            <a:r>
              <a:rPr lang="en-US" dirty="0" smtClean="0">
                <a:solidFill>
                  <a:srgbClr val="00355F"/>
                </a:solidFill>
                <a:latin typeface="TitilliumMaps26L 500 wt" pitchFamily="-111" charset="0"/>
                <a:ea typeface="TitilliumMaps26L 500 wt" pitchFamily="-111" charset="0"/>
                <a:cs typeface="TitilliumMaps26L 500 wt" pitchFamily="-111" charset="0"/>
              </a:rPr>
              <a:t>and on foot.</a:t>
            </a:r>
          </a:p>
          <a:p>
            <a:pPr marL="285750" indent="-285750">
              <a:buFont typeface="Arial"/>
              <a:buChar char="•"/>
            </a:pPr>
            <a:endParaRPr lang="en-US" dirty="0" smtClean="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CWRU Police officers are commissioned, armed and have arrest powers anywhere in University Circle.</a:t>
            </a:r>
          </a:p>
        </p:txBody>
      </p:sp>
      <p:sp>
        <p:nvSpPr>
          <p:cNvPr id="3" name="Rectangle 2"/>
          <p:cNvSpPr/>
          <p:nvPr/>
        </p:nvSpPr>
        <p:spPr>
          <a:xfrm>
            <a:off x="4020767" y="4219486"/>
            <a:ext cx="4572000" cy="1200329"/>
          </a:xfrm>
          <a:prstGeom prst="rect">
            <a:avLst/>
          </a:prstGeom>
        </p:spPr>
        <p:txBody>
          <a:bodyPr>
            <a:spAutoFit/>
          </a:bodyPr>
          <a:lstStyle/>
          <a:p>
            <a:pPr marL="285750" indent="-285750">
              <a:buFont typeface="Arial"/>
              <a:buChar char="•"/>
            </a:pPr>
            <a:r>
              <a:rPr lang="en-US" dirty="0">
                <a:solidFill>
                  <a:srgbClr val="00355F"/>
                </a:solidFill>
                <a:latin typeface="TitilliumMaps26L 500 wt" pitchFamily="-111" charset="0"/>
                <a:ea typeface="TitilliumMaps26L 500 wt" pitchFamily="-111" charset="0"/>
                <a:cs typeface="TitilliumMaps26L 500 wt" pitchFamily="-111" charset="0"/>
              </a:rPr>
              <a:t>We are a service oriented department that focuses on </a:t>
            </a:r>
            <a:r>
              <a:rPr lang="en-US" dirty="0" smtClean="0">
                <a:solidFill>
                  <a:srgbClr val="00355F"/>
                </a:solidFill>
                <a:latin typeface="TitilliumMaps26L 500 wt" pitchFamily="-111" charset="0"/>
                <a:ea typeface="TitilliumMaps26L 500 wt" pitchFamily="-111" charset="0"/>
                <a:cs typeface="TitilliumMaps26L 500 wt" pitchFamily="-111" charset="0"/>
              </a:rPr>
              <a:t>keeping our community safe through community </a:t>
            </a:r>
            <a:r>
              <a:rPr lang="en-US" dirty="0">
                <a:solidFill>
                  <a:srgbClr val="00355F"/>
                </a:solidFill>
                <a:latin typeface="TitilliumMaps26L 500 wt" pitchFamily="-111" charset="0"/>
                <a:ea typeface="TitilliumMaps26L 500 wt" pitchFamily="-111" charset="0"/>
                <a:cs typeface="TitilliumMaps26L 500 wt" pitchFamily="-111" charset="0"/>
              </a:rPr>
              <a:t>policing, crime prevention, and emergency </a:t>
            </a:r>
            <a:r>
              <a:rPr lang="en-US" dirty="0" smtClean="0">
                <a:solidFill>
                  <a:srgbClr val="00355F"/>
                </a:solidFill>
                <a:latin typeface="TitilliumMaps26L 500 wt" pitchFamily="-111" charset="0"/>
                <a:ea typeface="TitilliumMaps26L 500 wt" pitchFamily="-111" charset="0"/>
                <a:cs typeface="TitilliumMaps26L 500 wt" pitchFamily="-111" charset="0"/>
              </a:rPr>
              <a:t>response.</a:t>
            </a:r>
            <a:endParaRPr lang="en-US" dirty="0">
              <a:solidFill>
                <a:srgbClr val="00355F"/>
              </a:solidFill>
              <a:latin typeface="TitilliumMaps26L 500 wt" pitchFamily="-111" charset="0"/>
              <a:ea typeface="TitilliumMaps26L 500 wt" pitchFamily="-111" charset="0"/>
              <a:cs typeface="TitilliumMaps26L 500 wt" pitchFamily="-111" charset="0"/>
            </a:endParaRPr>
          </a:p>
        </p:txBody>
      </p:sp>
      <p:pic>
        <p:nvPicPr>
          <p:cNvPr id="9" name="Picture 8"/>
          <p:cNvPicPr>
            <a:picLocks noChangeAspect="1"/>
          </p:cNvPicPr>
          <p:nvPr/>
        </p:nvPicPr>
        <p:blipFill>
          <a:blip r:embed="rId2"/>
          <a:stretch>
            <a:fillRect/>
          </a:stretch>
        </p:blipFill>
        <p:spPr>
          <a:xfrm>
            <a:off x="635000" y="5803263"/>
            <a:ext cx="3505200" cy="82983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7700" y="1181676"/>
            <a:ext cx="3601243" cy="2781298"/>
          </a:xfrm>
          <a:prstGeom prst="rect">
            <a:avLst/>
          </a:prstGeom>
        </p:spPr>
      </p:pic>
    </p:spTree>
    <p:extLst>
      <p:ext uri="{BB962C8B-B14F-4D97-AF65-F5344CB8AC3E}">
        <p14:creationId xmlns:p14="http://schemas.microsoft.com/office/powerpoint/2010/main" val="257977415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Active Shooter on campus 2003</a:t>
            </a:r>
            <a:br>
              <a:rPr lang="en-US" sz="3600" dirty="0" smtClean="0"/>
            </a:br>
            <a:r>
              <a:rPr lang="en-US" sz="3600" dirty="0" smtClean="0"/>
              <a:t> </a:t>
            </a:r>
            <a:endParaRPr lang="en-US" sz="3600" dirty="0"/>
          </a:p>
        </p:txBody>
      </p:sp>
      <p:sp>
        <p:nvSpPr>
          <p:cNvPr id="7" name="Text Placeholder 6"/>
          <p:cNvSpPr>
            <a:spLocks noGrp="1"/>
          </p:cNvSpPr>
          <p:nvPr>
            <p:ph type="body" idx="1"/>
          </p:nvPr>
        </p:nvSpPr>
        <p:spPr>
          <a:xfrm>
            <a:off x="457200" y="1535112"/>
            <a:ext cx="4040188" cy="1518983"/>
          </a:xfrm>
        </p:spPr>
        <p:txBody>
          <a:bodyPr/>
          <a:lstStyle/>
          <a:p>
            <a:r>
              <a:rPr lang="en-US" b="0" dirty="0" smtClean="0"/>
              <a:t>1 student killed several students/staff injured by active shooter in the Peter B Lewis Building</a:t>
            </a:r>
            <a:r>
              <a:rPr lang="en-US" dirty="0" smtClean="0"/>
              <a:t> </a:t>
            </a:r>
            <a:endParaRPr lang="en-US" dirty="0"/>
          </a:p>
        </p:txBody>
      </p:sp>
      <p:pic>
        <p:nvPicPr>
          <p:cNvPr id="6" name="Picture 2" descr="Exterior of Peter B. Lewis Buildin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4352544" y="2292350"/>
            <a:ext cx="4791456" cy="342265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3"/>
          </p:nvPr>
        </p:nvSpPr>
        <p:spPr/>
        <p:txBody>
          <a:bodyPr/>
          <a:lstStyle/>
          <a:p>
            <a:r>
              <a:rPr lang="en-US" dirty="0" smtClean="0"/>
              <a:t>Peter B Lewis Building</a:t>
            </a:r>
            <a:endParaRPr lang="en-US" dirty="0"/>
          </a:p>
        </p:txBody>
      </p:sp>
      <p:pic>
        <p:nvPicPr>
          <p:cNvPr id="5" name="Content Placeholder 4"/>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871665" y="3198019"/>
            <a:ext cx="2540000" cy="1905000"/>
          </a:xfrm>
        </p:spPr>
      </p:pic>
      <p:sp>
        <p:nvSpPr>
          <p:cNvPr id="9" name="Rectangle 8"/>
          <p:cNvSpPr/>
          <p:nvPr/>
        </p:nvSpPr>
        <p:spPr>
          <a:xfrm>
            <a:off x="0" y="5695950"/>
            <a:ext cx="9144000" cy="1162050"/>
          </a:xfrm>
          <a:prstGeom prst="rect">
            <a:avLst/>
          </a:prstGeom>
          <a:solidFill>
            <a:srgbClr val="00355F"/>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9"/>
          <p:cNvPicPr>
            <a:picLocks noChangeAspect="1"/>
          </p:cNvPicPr>
          <p:nvPr/>
        </p:nvPicPr>
        <p:blipFill>
          <a:blip r:embed="rId4"/>
          <a:stretch>
            <a:fillRect/>
          </a:stretch>
        </p:blipFill>
        <p:spPr>
          <a:xfrm>
            <a:off x="635000" y="5803263"/>
            <a:ext cx="3505200" cy="829830"/>
          </a:xfrm>
          <a:prstGeom prst="rect">
            <a:avLst/>
          </a:prstGeom>
        </p:spPr>
      </p:pic>
    </p:spTree>
    <p:extLst>
      <p:ext uri="{BB962C8B-B14F-4D97-AF65-F5344CB8AC3E}">
        <p14:creationId xmlns:p14="http://schemas.microsoft.com/office/powerpoint/2010/main" val="3926030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635000" y="609024"/>
            <a:ext cx="6194425" cy="995144"/>
          </a:xfrm>
          <a:prstGeom prst="rect">
            <a:avLst/>
          </a:prstGeom>
          <a:noFill/>
          <a:ln w="9525">
            <a:noFill/>
            <a:miter lim="800000"/>
            <a:headEnd/>
            <a:tailEnd/>
          </a:ln>
        </p:spPr>
        <p:txBody>
          <a:bodyPr wrap="square">
            <a:prstTxWarp prst="textNoShape">
              <a:avLst/>
            </a:prstTxWarp>
            <a:spAutoFit/>
          </a:bodyPr>
          <a:lstStyle/>
          <a:p>
            <a:r>
              <a:rPr lang="en-US" sz="4000" b="1" baseline="30000" dirty="0" smtClean="0">
                <a:solidFill>
                  <a:srgbClr val="00355F"/>
                </a:solidFill>
                <a:latin typeface="TitilliumMaps26L 999 wt" pitchFamily="-111" charset="0"/>
                <a:ea typeface="TitilliumMaps26L 999 wt" pitchFamily="-111" charset="0"/>
                <a:cs typeface="TitilliumMaps26L 999 wt" pitchFamily="-111" charset="0"/>
              </a:rPr>
              <a:t>   Primary Threats &amp; Safety Programs </a:t>
            </a:r>
          </a:p>
          <a:p>
            <a:r>
              <a:rPr lang="en-US" sz="4800" b="1" baseline="30000" dirty="0" smtClean="0">
                <a:solidFill>
                  <a:srgbClr val="00355F"/>
                </a:solidFill>
                <a:latin typeface="TitilliumMaps26L 999 wt" pitchFamily="-111" charset="0"/>
                <a:ea typeface="TitilliumMaps26L 999 wt" pitchFamily="-111" charset="0"/>
                <a:cs typeface="TitilliumMaps26L 999 wt" pitchFamily="-111" charset="0"/>
              </a:rPr>
              <a:t> </a:t>
            </a:r>
            <a:endParaRPr lang="en-US" sz="4800" b="1" baseline="-25000" dirty="0">
              <a:solidFill>
                <a:srgbClr val="00355F"/>
              </a:solidFill>
              <a:latin typeface="TitilliumMaps26L 999 wt" pitchFamily="-111" charset="0"/>
              <a:ea typeface="TitilliumMaps26L 999 wt" pitchFamily="-111" charset="0"/>
              <a:cs typeface="TitilliumMaps26L 999 wt" pitchFamily="-111" charset="0"/>
            </a:endParaRPr>
          </a:p>
        </p:txBody>
      </p:sp>
      <p:sp>
        <p:nvSpPr>
          <p:cNvPr id="6" name="Rectangle 5"/>
          <p:cNvSpPr/>
          <p:nvPr/>
        </p:nvSpPr>
        <p:spPr>
          <a:xfrm>
            <a:off x="0" y="5695950"/>
            <a:ext cx="9144000" cy="1162050"/>
          </a:xfrm>
          <a:prstGeom prst="rect">
            <a:avLst/>
          </a:prstGeom>
          <a:solidFill>
            <a:srgbClr val="00355F"/>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560387" y="949006"/>
            <a:ext cx="8023225" cy="3693319"/>
          </a:xfrm>
          <a:prstGeom prst="rect">
            <a:avLst/>
          </a:prstGeom>
          <a:noFill/>
          <a:ln w="9525">
            <a:noFill/>
            <a:miter lim="800000"/>
            <a:headEnd/>
            <a:tailEnd/>
          </a:ln>
        </p:spPr>
        <p:txBody>
          <a:bodyPr wrap="square">
            <a:prstTxWarp prst="textNoShape">
              <a:avLst/>
            </a:prstTxWarp>
            <a:spAutoFit/>
          </a:bodyPr>
          <a:lstStyle/>
          <a:p>
            <a:pPr marL="285750" indent="-285750">
              <a:buFont typeface="Arial"/>
              <a:buChar char="•"/>
            </a:pPr>
            <a:r>
              <a:rPr lang="en-US" b="1" u="sng" dirty="0" smtClean="0">
                <a:solidFill>
                  <a:srgbClr val="00355F"/>
                </a:solidFill>
                <a:latin typeface="TitilliumMaps26L 500 wt" pitchFamily="-111" charset="0"/>
                <a:ea typeface="TitilliumMaps26L 500 wt" pitchFamily="-111" charset="0"/>
                <a:cs typeface="TitilliumMaps26L 500 wt" pitchFamily="-111" charset="0"/>
              </a:rPr>
              <a:t>ROBBERY</a:t>
            </a:r>
            <a:r>
              <a:rPr lang="en-US" b="1" dirty="0" smtClean="0">
                <a:solidFill>
                  <a:srgbClr val="00355F"/>
                </a:solidFill>
                <a:latin typeface="TitilliumMaps26L 500 wt" pitchFamily="-111" charset="0"/>
                <a:ea typeface="TitilliumMaps26L 500 wt" pitchFamily="-111" charset="0"/>
                <a:cs typeface="TitilliumMaps26L 500 wt" pitchFamily="-111" charset="0"/>
              </a:rPr>
              <a:t> </a:t>
            </a:r>
            <a:r>
              <a:rPr lang="en-US" dirty="0" smtClean="0">
                <a:solidFill>
                  <a:srgbClr val="00355F"/>
                </a:solidFill>
                <a:latin typeface="TitilliumMaps26L 500 wt" pitchFamily="-111" charset="0"/>
                <a:ea typeface="TitilliumMaps26L 500 wt" pitchFamily="-111" charset="0"/>
                <a:cs typeface="TitilliumMaps26L 500 wt" pitchFamily="-111" charset="0"/>
              </a:rPr>
              <a:t>– Often occurs on fringe areas of campus , sometimes armed, sometimes not , increasing problem with juveniles.</a:t>
            </a:r>
          </a:p>
          <a:p>
            <a:pPr marL="285750" indent="-285750">
              <a:buFont typeface="Arial"/>
              <a:buChar char="•"/>
            </a:pPr>
            <a:endParaRPr lang="en-US" dirty="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b="1" u="sng" dirty="0" smtClean="0">
                <a:solidFill>
                  <a:srgbClr val="00355F"/>
                </a:solidFill>
                <a:latin typeface="TitilliumMaps26L 500 wt" pitchFamily="-111" charset="0"/>
                <a:ea typeface="TitilliumMaps26L 500 wt" pitchFamily="-111" charset="0"/>
                <a:cs typeface="TitilliumMaps26L 500 wt" pitchFamily="-111" charset="0"/>
              </a:rPr>
              <a:t>THEFT- </a:t>
            </a:r>
            <a:r>
              <a:rPr lang="en-US" dirty="0" smtClean="0">
                <a:solidFill>
                  <a:srgbClr val="00355F"/>
                </a:solidFill>
                <a:latin typeface="TitilliumMaps26L 500 wt" pitchFamily="-111" charset="0"/>
                <a:ea typeface="TitilliumMaps26L 500 wt" pitchFamily="-111" charset="0"/>
                <a:cs typeface="TitilliumMaps26L 500 wt" pitchFamily="-111" charset="0"/>
              </a:rPr>
              <a:t>Bicycles, electronics, unattended bags in common areas</a:t>
            </a:r>
          </a:p>
          <a:p>
            <a:pPr marL="285750" indent="-285750">
              <a:buFont typeface="Arial"/>
              <a:buChar char="•"/>
            </a:pPr>
            <a:endParaRPr lang="en-US" b="1" u="sng" dirty="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b="1" u="sng" dirty="0" smtClean="0">
                <a:solidFill>
                  <a:srgbClr val="00355F"/>
                </a:solidFill>
                <a:latin typeface="TitilliumMaps26L 500 wt" pitchFamily="-111" charset="0"/>
                <a:ea typeface="TitilliumMaps26L 500 wt" pitchFamily="-111" charset="0"/>
                <a:cs typeface="TitilliumMaps26L 500 wt" pitchFamily="-111" charset="0"/>
              </a:rPr>
              <a:t>OTHER- </a:t>
            </a:r>
            <a:r>
              <a:rPr lang="en-US" dirty="0" smtClean="0">
                <a:solidFill>
                  <a:srgbClr val="00355F"/>
                </a:solidFill>
                <a:latin typeface="TitilliumMaps26L 500 wt" pitchFamily="-111" charset="0"/>
                <a:ea typeface="TitilliumMaps26L 500 wt" pitchFamily="-111" charset="0"/>
                <a:cs typeface="TitilliumMaps26L 500 wt" pitchFamily="-111" charset="0"/>
              </a:rPr>
              <a:t>Panhandlers, Mental Health, alcohol/drug issues</a:t>
            </a:r>
          </a:p>
          <a:p>
            <a:pPr marL="285750" indent="-285750">
              <a:buFont typeface="Arial"/>
              <a:buChar char="•"/>
            </a:pPr>
            <a:endParaRPr lang="en-US" dirty="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b="1" dirty="0" smtClean="0">
                <a:solidFill>
                  <a:srgbClr val="00355F"/>
                </a:solidFill>
                <a:latin typeface="TitilliumMaps26L 500 wt" pitchFamily="-111" charset="0"/>
                <a:ea typeface="TitilliumMaps26L 500 wt" pitchFamily="-111" charset="0"/>
                <a:cs typeface="TitilliumMaps26L 500 wt" pitchFamily="-111" charset="0"/>
              </a:rPr>
              <a:t>Increasing commercial &amp; residential development </a:t>
            </a:r>
            <a:r>
              <a:rPr lang="en-US" dirty="0" smtClean="0">
                <a:solidFill>
                  <a:srgbClr val="00355F"/>
                </a:solidFill>
                <a:latin typeface="TitilliumMaps26L 500 wt" pitchFamily="-111" charset="0"/>
                <a:ea typeface="TitilliumMaps26L 500 wt" pitchFamily="-111" charset="0"/>
                <a:cs typeface="TitilliumMaps26L 500 wt" pitchFamily="-111" charset="0"/>
              </a:rPr>
              <a:t>in the area- Uptown District 2014, new student center 2015, </a:t>
            </a:r>
            <a:r>
              <a:rPr lang="en-US" dirty="0" err="1" smtClean="0">
                <a:solidFill>
                  <a:srgbClr val="00355F"/>
                </a:solidFill>
                <a:latin typeface="TitilliumMaps26L 500 wt" pitchFamily="-111" charset="0"/>
                <a:ea typeface="TitilliumMaps26L 500 wt" pitchFamily="-111" charset="0"/>
                <a:cs typeface="TitilliumMaps26L 500 wt" pitchFamily="-111" charset="0"/>
              </a:rPr>
              <a:t>Maltz</a:t>
            </a:r>
            <a:r>
              <a:rPr lang="en-US" dirty="0" smtClean="0">
                <a:solidFill>
                  <a:srgbClr val="00355F"/>
                </a:solidFill>
                <a:latin typeface="TitilliumMaps26L 500 wt" pitchFamily="-111" charset="0"/>
                <a:ea typeface="TitilliumMaps26L 500 wt" pitchFamily="-111" charset="0"/>
                <a:cs typeface="TitilliumMaps26L 500 wt" pitchFamily="-111" charset="0"/>
              </a:rPr>
              <a:t> Performing Arts Center 2015, Nord Greenway 2018 new Health Education Campus (HEC) 2019. Some redevelopment in surrounding residential neighborhoods. Increasing numbers of students moving off campus who continue to request services</a:t>
            </a:r>
          </a:p>
          <a:p>
            <a:endParaRPr lang="en-US" dirty="0">
              <a:solidFill>
                <a:srgbClr val="00355F"/>
              </a:solidFill>
              <a:latin typeface="TitilliumMaps26L 500 wt" pitchFamily="-111" charset="0"/>
              <a:ea typeface="TitilliumMaps26L 500 wt" pitchFamily="-111" charset="0"/>
              <a:cs typeface="TitilliumMaps26L 500 wt" pitchFamily="-111" charset="0"/>
            </a:endParaRPr>
          </a:p>
        </p:txBody>
      </p:sp>
      <p:sp>
        <p:nvSpPr>
          <p:cNvPr id="2" name="TextBox 1"/>
          <p:cNvSpPr txBox="1"/>
          <p:nvPr/>
        </p:nvSpPr>
        <p:spPr>
          <a:xfrm>
            <a:off x="2286000" y="1193800"/>
            <a:ext cx="184666"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2"/>
          <a:stretch>
            <a:fillRect/>
          </a:stretch>
        </p:blipFill>
        <p:spPr>
          <a:xfrm>
            <a:off x="635000" y="5803263"/>
            <a:ext cx="3505200" cy="829830"/>
          </a:xfrm>
          <a:prstGeom prst="rect">
            <a:avLst/>
          </a:prstGeom>
        </p:spPr>
      </p:pic>
      <p:pic>
        <p:nvPicPr>
          <p:cNvPr id="8" name="Picture 7" descr="C:\Users\jdd\AppData\Local\Microsoft\Windows\Temporary Internet Files\Content.IE5\83ENXA02\MC900186150[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3760" y="83066"/>
            <a:ext cx="990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49808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966788" y="567748"/>
            <a:ext cx="6923087" cy="584776"/>
          </a:xfrm>
          <a:prstGeom prst="rect">
            <a:avLst/>
          </a:prstGeom>
          <a:noFill/>
          <a:ln w="9525">
            <a:noFill/>
            <a:miter lim="800000"/>
            <a:headEnd/>
            <a:tailEnd/>
          </a:ln>
        </p:spPr>
        <p:txBody>
          <a:bodyPr wrap="square">
            <a:prstTxWarp prst="textNoShape">
              <a:avLst/>
            </a:prstTxWarp>
            <a:spAutoFit/>
          </a:bodyPr>
          <a:lstStyle/>
          <a:p>
            <a:r>
              <a:rPr lang="en-US" sz="4800" b="1" baseline="30000" dirty="0" smtClean="0">
                <a:solidFill>
                  <a:srgbClr val="00355F"/>
                </a:solidFill>
                <a:latin typeface="TitilliumMaps26L 999 wt" pitchFamily="-111" charset="0"/>
                <a:ea typeface="TitilliumMaps26L 999 wt" pitchFamily="-111" charset="0"/>
                <a:cs typeface="TitilliumMaps26L 999 wt" pitchFamily="-111" charset="0"/>
              </a:rPr>
              <a:t>CWRU PD Safety Programs</a:t>
            </a:r>
            <a:endParaRPr lang="en-US" sz="4800" b="1" baseline="-25000" dirty="0">
              <a:solidFill>
                <a:srgbClr val="00355F"/>
              </a:solidFill>
              <a:latin typeface="TitilliumMaps26L 999 wt" pitchFamily="-111" charset="0"/>
              <a:ea typeface="TitilliumMaps26L 999 wt" pitchFamily="-111" charset="0"/>
              <a:cs typeface="TitilliumMaps26L 999 wt" pitchFamily="-111" charset="0"/>
            </a:endParaRPr>
          </a:p>
        </p:txBody>
      </p:sp>
      <p:sp>
        <p:nvSpPr>
          <p:cNvPr id="6" name="Rectangle 5"/>
          <p:cNvSpPr/>
          <p:nvPr/>
        </p:nvSpPr>
        <p:spPr>
          <a:xfrm>
            <a:off x="0" y="5695950"/>
            <a:ext cx="9144000" cy="1162050"/>
          </a:xfrm>
          <a:prstGeom prst="rect">
            <a:avLst/>
          </a:prstGeom>
          <a:solidFill>
            <a:srgbClr val="00355F"/>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352683" y="863858"/>
            <a:ext cx="4051300" cy="5078313"/>
          </a:xfrm>
          <a:prstGeom prst="rect">
            <a:avLst/>
          </a:prstGeom>
          <a:noFill/>
          <a:ln w="9525">
            <a:noFill/>
            <a:miter lim="800000"/>
            <a:headEnd/>
            <a:tailEnd/>
          </a:ln>
        </p:spPr>
        <p:txBody>
          <a:bodyPr wrap="square">
            <a:prstTxWarp prst="textNoShape">
              <a:avLst/>
            </a:prstTxWarp>
            <a:spAutoFit/>
          </a:bodyPr>
          <a:lstStyle/>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Mass notification system 2007 (WARN/RAVE) </a:t>
            </a:r>
          </a:p>
          <a:p>
            <a:pPr marL="285750" indent="-285750">
              <a:buFont typeface="Arial"/>
              <a:buChar char="•"/>
            </a:pPr>
            <a:endParaRPr lang="en-US" dirty="0" smtClean="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Safe Ride service 2009 (now 4 vans). Emergency manager 2009.</a:t>
            </a:r>
          </a:p>
          <a:p>
            <a:pPr marL="285750" indent="-285750">
              <a:buFont typeface="Arial"/>
              <a:buChar char="•"/>
            </a:pPr>
            <a:endParaRPr lang="en-US" dirty="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ALICE Instructors 2013 (RAD program since mid 90’s)</a:t>
            </a:r>
          </a:p>
          <a:p>
            <a:pPr marL="285750" indent="-285750">
              <a:buFont typeface="Arial"/>
              <a:buChar char="•"/>
            </a:pPr>
            <a:endParaRPr lang="en-US" dirty="0" smtClean="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CWRU Shield App 2014</a:t>
            </a:r>
          </a:p>
          <a:p>
            <a:pPr marL="285750" indent="-285750">
              <a:buFont typeface="Arial"/>
              <a:buChar char="•"/>
            </a:pPr>
            <a:endParaRPr lang="en-US" dirty="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RAVE system used to send out security alerts/timely warnings 2014. Discussions on methodology of alerts.  </a:t>
            </a:r>
          </a:p>
          <a:p>
            <a:pPr marL="285750" indent="-285750">
              <a:buFont typeface="Arial"/>
              <a:buChar char="•"/>
            </a:pPr>
            <a:endParaRPr lang="en-US" dirty="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Series of robberies fall 2016 w/multiple alerts. (Important later!)  </a:t>
            </a:r>
            <a:endParaRPr lang="en-US" dirty="0">
              <a:solidFill>
                <a:srgbClr val="00355F"/>
              </a:solidFill>
              <a:latin typeface="TitilliumMaps26L 500 wt" pitchFamily="-111" charset="0"/>
              <a:ea typeface="TitilliumMaps26L 500 wt" pitchFamily="-111" charset="0"/>
              <a:cs typeface="TitilliumMaps26L 500 wt" pitchFamily="-111" charset="0"/>
            </a:endParaRPr>
          </a:p>
        </p:txBody>
      </p:sp>
      <p:sp>
        <p:nvSpPr>
          <p:cNvPr id="2" name="TextBox 1"/>
          <p:cNvSpPr txBox="1"/>
          <p:nvPr/>
        </p:nvSpPr>
        <p:spPr>
          <a:xfrm>
            <a:off x="2286000" y="1193800"/>
            <a:ext cx="184666" cy="369332"/>
          </a:xfrm>
          <a:prstGeom prst="rect">
            <a:avLst/>
          </a:prstGeom>
          <a:noFill/>
        </p:spPr>
        <p:txBody>
          <a:bodyPr wrap="none" rtlCol="0">
            <a:spAutoFit/>
          </a:bodyPr>
          <a:lstStyle/>
          <a:p>
            <a:endParaRPr lang="en-US" dirty="0"/>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89625" y="392855"/>
            <a:ext cx="2600499" cy="197122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635000" y="5803263"/>
            <a:ext cx="3505200" cy="8298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2632" y="2807879"/>
            <a:ext cx="1329619" cy="2094333"/>
          </a:xfrm>
          <a:prstGeom prst="rect">
            <a:avLst/>
          </a:prstGeom>
          <a:ln w="28575">
            <a:solidFill>
              <a:schemeClr val="tx1"/>
            </a:solidFill>
          </a:ln>
        </p:spPr>
      </p:pic>
    </p:spTree>
    <p:extLst>
      <p:ext uri="{BB962C8B-B14F-4D97-AF65-F5344CB8AC3E}">
        <p14:creationId xmlns:p14="http://schemas.microsoft.com/office/powerpoint/2010/main" val="194619553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81050" y="418522"/>
            <a:ext cx="5905500" cy="584775"/>
          </a:xfrm>
          <a:prstGeom prst="rect">
            <a:avLst/>
          </a:prstGeom>
          <a:noFill/>
          <a:ln w="9525">
            <a:noFill/>
            <a:miter lim="800000"/>
            <a:headEnd/>
            <a:tailEnd/>
          </a:ln>
        </p:spPr>
        <p:txBody>
          <a:bodyPr wrap="square">
            <a:prstTxWarp prst="textNoShape">
              <a:avLst/>
            </a:prstTxWarp>
            <a:spAutoFit/>
          </a:bodyPr>
          <a:lstStyle/>
          <a:p>
            <a:r>
              <a:rPr lang="en-US" sz="4800" b="1" baseline="30000" dirty="0" smtClean="0">
                <a:solidFill>
                  <a:srgbClr val="00355F"/>
                </a:solidFill>
                <a:latin typeface="TitilliumMaps26L 999 wt"/>
                <a:ea typeface="TitilliumMaps26L 999 wt" pitchFamily="-111" charset="0"/>
                <a:cs typeface="TitilliumMaps26L 999 wt" pitchFamily="-111" charset="0"/>
              </a:rPr>
              <a:t>Physical Security Systems</a:t>
            </a:r>
            <a:endParaRPr lang="en-US" sz="4800" b="1" baseline="-25000" dirty="0">
              <a:solidFill>
                <a:srgbClr val="00355F"/>
              </a:solidFill>
              <a:latin typeface="TitilliumMaps26L 999 wt"/>
              <a:ea typeface="TitilliumMaps26L 999 wt" pitchFamily="-111" charset="0"/>
              <a:cs typeface="TitilliumMaps26L 999 wt" pitchFamily="-111" charset="0"/>
            </a:endParaRPr>
          </a:p>
        </p:txBody>
      </p:sp>
      <p:sp>
        <p:nvSpPr>
          <p:cNvPr id="6" name="Rectangle 5"/>
          <p:cNvSpPr/>
          <p:nvPr/>
        </p:nvSpPr>
        <p:spPr>
          <a:xfrm>
            <a:off x="0" y="5695950"/>
            <a:ext cx="9144000" cy="1162050"/>
          </a:xfrm>
          <a:prstGeom prst="rect">
            <a:avLst/>
          </a:prstGeom>
          <a:solidFill>
            <a:srgbClr val="00355F"/>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340" name="TextBox 11"/>
          <p:cNvSpPr txBox="1">
            <a:spLocks noChangeArrowheads="1"/>
          </p:cNvSpPr>
          <p:nvPr/>
        </p:nvSpPr>
        <p:spPr bwMode="auto">
          <a:xfrm>
            <a:off x="611981" y="1193800"/>
            <a:ext cx="4584700" cy="4524315"/>
          </a:xfrm>
          <a:prstGeom prst="rect">
            <a:avLst/>
          </a:prstGeom>
          <a:noFill/>
          <a:ln w="9525">
            <a:noFill/>
            <a:miter lim="800000"/>
            <a:headEnd/>
            <a:tailEnd/>
          </a:ln>
        </p:spPr>
        <p:txBody>
          <a:bodyPr wrap="square">
            <a:prstTxWarp prst="textNoShape">
              <a:avLst/>
            </a:prstTxWarp>
            <a:spAutoFit/>
          </a:bodyPr>
          <a:lstStyle/>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CWRU PD monitors:</a:t>
            </a:r>
          </a:p>
          <a:p>
            <a:pPr marL="285750" indent="-285750">
              <a:buFont typeface="Arial"/>
              <a:buChar char="•"/>
            </a:pPr>
            <a:endParaRPr lang="en-US" dirty="0" smtClean="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1300 access control points / doors</a:t>
            </a:r>
          </a:p>
          <a:p>
            <a:pPr marL="285750" indent="-285750">
              <a:buFont typeface="Arial"/>
              <a:buChar char="•"/>
            </a:pPr>
            <a:endParaRPr lang="en-US" dirty="0" smtClean="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40 blue light phones, 380 elevator/other phones</a:t>
            </a:r>
          </a:p>
          <a:p>
            <a:pPr marL="285750" indent="-285750">
              <a:buFont typeface="Arial"/>
              <a:buChar char="•"/>
            </a:pPr>
            <a:endParaRPr lang="en-US" dirty="0" smtClean="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300 + panic alarms</a:t>
            </a:r>
          </a:p>
          <a:p>
            <a:pPr marL="285750" indent="-285750">
              <a:buFont typeface="Arial"/>
              <a:buChar char="•"/>
            </a:pPr>
            <a:endParaRPr lang="en-US" dirty="0" smtClean="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126 fire alarm systems (also known as bad cooking/marijuana detectors)</a:t>
            </a:r>
          </a:p>
          <a:p>
            <a:pPr marL="285750" indent="-285750">
              <a:buFont typeface="Arial"/>
              <a:buChar char="•"/>
            </a:pPr>
            <a:endParaRPr lang="en-US" dirty="0" smtClean="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dirty="0" smtClean="0">
                <a:solidFill>
                  <a:srgbClr val="00355F"/>
                </a:solidFill>
                <a:latin typeface="TitilliumMaps26L 500 wt" pitchFamily="-111" charset="0"/>
                <a:ea typeface="TitilliumMaps26L 500 wt" pitchFamily="-111" charset="0"/>
                <a:cs typeface="TitilliumMaps26L 500 wt" pitchFamily="-111" charset="0"/>
              </a:rPr>
              <a:t>750+ CCTV cameras</a:t>
            </a:r>
          </a:p>
          <a:p>
            <a:pPr marL="285750" indent="-285750">
              <a:buFont typeface="Arial"/>
              <a:buChar char="•"/>
            </a:pPr>
            <a:r>
              <a:rPr lang="en-US" dirty="0" smtClean="0">
                <a:solidFill>
                  <a:schemeClr val="accent1">
                    <a:lumMod val="50000"/>
                  </a:schemeClr>
                </a:solidFill>
                <a:latin typeface="TitilliumMaps26L 500 wt" pitchFamily="-111" charset="0"/>
                <a:ea typeface="TitilliumMaps26L 500 wt" pitchFamily="-111" charset="0"/>
                <a:cs typeface="TitilliumMaps26L 500 wt" pitchFamily="-111" charset="0"/>
              </a:rPr>
              <a:t>Emergency </a:t>
            </a:r>
            <a:r>
              <a:rPr lang="en-US" dirty="0" smtClean="0">
                <a:solidFill>
                  <a:srgbClr val="00355F"/>
                </a:solidFill>
                <a:latin typeface="TitilliumMaps26L 500 wt" pitchFamily="-111" charset="0"/>
                <a:ea typeface="TitilliumMaps26L 500 wt" pitchFamily="-111" charset="0"/>
                <a:cs typeface="TitilliumMaps26L 500 wt" pitchFamily="-111" charset="0"/>
              </a:rPr>
              <a:t>outdoor loudspeaker system</a:t>
            </a:r>
          </a:p>
          <a:p>
            <a:pPr marL="285750" indent="-285750">
              <a:buFont typeface="Arial"/>
              <a:buChar char="•"/>
            </a:pPr>
            <a:endParaRPr lang="en-US" dirty="0" smtClean="0">
              <a:solidFill>
                <a:srgbClr val="00355F"/>
              </a:solidFill>
              <a:latin typeface="TitilliumMaps26L 500 wt" pitchFamily="-111" charset="0"/>
              <a:ea typeface="TitilliumMaps26L 500 wt" pitchFamily="-111" charset="0"/>
              <a:cs typeface="TitilliumMaps26L 500 wt" pitchFamily="-111" charset="0"/>
            </a:endParaRPr>
          </a:p>
          <a:p>
            <a:pPr marL="285750" indent="-285750">
              <a:buFont typeface="Arial"/>
              <a:buChar char="•"/>
            </a:pPr>
            <a:r>
              <a:rPr lang="en-US" b="1" dirty="0" smtClean="0">
                <a:solidFill>
                  <a:srgbClr val="00355F"/>
                </a:solidFill>
                <a:latin typeface="TitilliumMaps26L 500 wt" pitchFamily="-111" charset="0"/>
                <a:ea typeface="TitilliumMaps26L 500 wt" pitchFamily="-111" charset="0"/>
                <a:cs typeface="TitilliumMaps26L 500 wt" pitchFamily="-111" charset="0"/>
              </a:rPr>
              <a:t>RAVE</a:t>
            </a:r>
            <a:endParaRPr lang="en-US" dirty="0" smtClean="0">
              <a:solidFill>
                <a:srgbClr val="00355F"/>
              </a:solidFill>
              <a:latin typeface="TitilliumMaps26L 500 wt" pitchFamily="-111" charset="0"/>
              <a:ea typeface="TitilliumMaps26L 500 wt" pitchFamily="-111" charset="0"/>
              <a:cs typeface="TitilliumMaps26L 500 wt" pitchFamily="-111" charset="0"/>
            </a:endParaRPr>
          </a:p>
        </p:txBody>
      </p:sp>
      <p:sp>
        <p:nvSpPr>
          <p:cNvPr id="2" name="TextBox 1"/>
          <p:cNvSpPr txBox="1"/>
          <p:nvPr/>
        </p:nvSpPr>
        <p:spPr>
          <a:xfrm>
            <a:off x="2286000" y="1193800"/>
            <a:ext cx="184666" cy="369332"/>
          </a:xfrm>
          <a:prstGeom prst="rect">
            <a:avLst/>
          </a:prstGeom>
          <a:noFill/>
        </p:spPr>
        <p:txBody>
          <a:bodyPr wrap="none" rtlCol="0">
            <a:spAutoFit/>
          </a:bodyPr>
          <a:lstStyle/>
          <a:p>
            <a:endParaRPr lang="en-US" dirty="0"/>
          </a:p>
        </p:txBody>
      </p:sp>
      <p:pic>
        <p:nvPicPr>
          <p:cNvPr id="8" name="Picture 7" descr="C:\Users\jdd\Desktop\DSC014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200" y="1044574"/>
            <a:ext cx="3327400" cy="4495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635000" y="5803263"/>
            <a:ext cx="3505200" cy="829830"/>
          </a:xfrm>
          <a:prstGeom prst="rect">
            <a:avLst/>
          </a:prstGeom>
        </p:spPr>
      </p:pic>
    </p:spTree>
    <p:extLst>
      <p:ext uri="{BB962C8B-B14F-4D97-AF65-F5344CB8AC3E}">
        <p14:creationId xmlns:p14="http://schemas.microsoft.com/office/powerpoint/2010/main" val="2324166058"/>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 Events</a:t>
            </a:r>
            <a:endParaRPr lang="en-US" dirty="0"/>
          </a:p>
        </p:txBody>
      </p:sp>
      <p:sp>
        <p:nvSpPr>
          <p:cNvPr id="3" name="Text Placeholder 2"/>
          <p:cNvSpPr>
            <a:spLocks noGrp="1"/>
          </p:cNvSpPr>
          <p:nvPr>
            <p:ph type="body" idx="1"/>
          </p:nvPr>
        </p:nvSpPr>
        <p:spPr/>
        <p:txBody>
          <a:bodyPr/>
          <a:lstStyle/>
          <a:p>
            <a:r>
              <a:rPr lang="en-US" dirty="0" smtClean="0"/>
              <a:t>Events of Note</a:t>
            </a:r>
            <a:endParaRPr lang="en-US" dirty="0"/>
          </a:p>
        </p:txBody>
      </p:sp>
      <p:sp>
        <p:nvSpPr>
          <p:cNvPr id="4" name="Content Placeholder 3"/>
          <p:cNvSpPr>
            <a:spLocks noGrp="1"/>
          </p:cNvSpPr>
          <p:nvPr>
            <p:ph sz="half" idx="2"/>
          </p:nvPr>
        </p:nvSpPr>
        <p:spPr/>
        <p:txBody>
          <a:bodyPr/>
          <a:lstStyle/>
          <a:p>
            <a:r>
              <a:rPr lang="en-US" dirty="0" smtClean="0"/>
              <a:t>Senior Games 2013</a:t>
            </a:r>
          </a:p>
          <a:p>
            <a:r>
              <a:rPr lang="en-US" dirty="0" smtClean="0"/>
              <a:t>Gay Games 2014</a:t>
            </a:r>
          </a:p>
          <a:p>
            <a:r>
              <a:rPr lang="en-US" dirty="0" smtClean="0"/>
              <a:t>Hillary Clinton rally on campus 2015</a:t>
            </a:r>
          </a:p>
          <a:p>
            <a:r>
              <a:rPr lang="en-US" dirty="0" smtClean="0"/>
              <a:t>Republican National Convention 2016</a:t>
            </a:r>
          </a:p>
          <a:p>
            <a:r>
              <a:rPr lang="en-US" dirty="0" smtClean="0"/>
              <a:t>1,900 LE officers staying on campus for RNC security</a:t>
            </a:r>
            <a:endParaRPr lang="en-US" dirty="0"/>
          </a:p>
        </p:txBody>
      </p:sp>
      <p:sp>
        <p:nvSpPr>
          <p:cNvPr id="5" name="Text Placeholder 4"/>
          <p:cNvSpPr>
            <a:spLocks noGrp="1"/>
          </p:cNvSpPr>
          <p:nvPr>
            <p:ph type="body" sz="quarter" idx="3"/>
          </p:nvPr>
        </p:nvSpPr>
        <p:spPr>
          <a:xfrm>
            <a:off x="4645025" y="1535113"/>
            <a:ext cx="4041775" cy="639762"/>
          </a:xfrm>
        </p:spPr>
        <p:txBody>
          <a:bodyPr/>
          <a:lstStyle/>
          <a:p>
            <a:endParaRPr lang="en-US" dirty="0" smtClean="0"/>
          </a:p>
          <a:p>
            <a:endParaRPr lang="en-US" dirty="0" smtClean="0"/>
          </a:p>
          <a:p>
            <a:endParaRPr lang="en-US" dirty="0"/>
          </a:p>
        </p:txBody>
      </p:sp>
      <p:pic>
        <p:nvPicPr>
          <p:cNvPr id="7" name="Picture 2" descr="Image result for republican national convention cleveland 2018 images"/>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251961" y="1197864"/>
            <a:ext cx="4434840" cy="42388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5695950"/>
            <a:ext cx="9144000" cy="1162050"/>
          </a:xfrm>
          <a:prstGeom prst="rect">
            <a:avLst/>
          </a:prstGeom>
          <a:solidFill>
            <a:srgbClr val="00355F"/>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9" name="Picture 8"/>
          <p:cNvPicPr>
            <a:picLocks noChangeAspect="1"/>
          </p:cNvPicPr>
          <p:nvPr/>
        </p:nvPicPr>
        <p:blipFill>
          <a:blip r:embed="rId3"/>
          <a:stretch>
            <a:fillRect/>
          </a:stretch>
        </p:blipFill>
        <p:spPr>
          <a:xfrm>
            <a:off x="635000" y="5803263"/>
            <a:ext cx="3505200" cy="829830"/>
          </a:xfrm>
          <a:prstGeom prst="rect">
            <a:avLst/>
          </a:prstGeom>
        </p:spPr>
      </p:pic>
    </p:spTree>
    <p:extLst>
      <p:ext uri="{BB962C8B-B14F-4D97-AF65-F5344CB8AC3E}">
        <p14:creationId xmlns:p14="http://schemas.microsoft.com/office/powerpoint/2010/main" val="3580970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mtClean="0">
                <a:solidFill>
                  <a:schemeClr val="accent1">
                    <a:lumMod val="50000"/>
                  </a:schemeClr>
                </a:solidFill>
                <a:latin typeface="TitilliumMaps26L 999 wt"/>
              </a:rPr>
              <a:t>4/16/17 </a:t>
            </a:r>
            <a:r>
              <a:rPr lang="en-US" b="1" dirty="0" smtClean="0">
                <a:solidFill>
                  <a:schemeClr val="accent1">
                    <a:lumMod val="50000"/>
                  </a:schemeClr>
                </a:solidFill>
                <a:latin typeface="TitilliumMaps26L 999 wt"/>
              </a:rPr>
              <a:t>Easter Sunday </a:t>
            </a:r>
            <a:endParaRPr lang="en-US" b="1" dirty="0">
              <a:solidFill>
                <a:schemeClr val="accent1">
                  <a:lumMod val="50000"/>
                </a:schemeClr>
              </a:solidFill>
              <a:latin typeface="TitilliumMaps26L 999 wt"/>
            </a:endParaRPr>
          </a:p>
        </p:txBody>
      </p:sp>
      <p:sp>
        <p:nvSpPr>
          <p:cNvPr id="3" name="Content Placeholder 2"/>
          <p:cNvSpPr>
            <a:spLocks noGrp="1"/>
          </p:cNvSpPr>
          <p:nvPr>
            <p:ph sz="half" idx="1"/>
          </p:nvPr>
        </p:nvSpPr>
        <p:spPr>
          <a:xfrm>
            <a:off x="457199" y="1152144"/>
            <a:ext cx="4181475" cy="4974019"/>
          </a:xfrm>
        </p:spPr>
        <p:txBody>
          <a:bodyPr/>
          <a:lstStyle/>
          <a:p>
            <a:pPr marL="0" indent="0">
              <a:buNone/>
            </a:pPr>
            <a:r>
              <a:rPr lang="en-US" b="1" dirty="0" smtClean="0">
                <a:solidFill>
                  <a:srgbClr val="00355F"/>
                </a:solidFill>
                <a:latin typeface="TitilliumMaps26L 500 wt" pitchFamily="-111" charset="0"/>
                <a:ea typeface="TitilliumMaps26L 500 wt" pitchFamily="-111" charset="0"/>
                <a:cs typeface="TitilliumMaps26L 500 wt" pitchFamily="-111" charset="0"/>
              </a:rPr>
              <a:t>On Easter Sunday 4/16/17 Robert Goodwin </a:t>
            </a:r>
            <a:r>
              <a:rPr lang="en-US" b="1" dirty="0" err="1" smtClean="0">
                <a:solidFill>
                  <a:srgbClr val="00355F"/>
                </a:solidFill>
                <a:latin typeface="TitilliumMaps26L 500 wt" pitchFamily="-111" charset="0"/>
                <a:ea typeface="TitilliumMaps26L 500 wt" pitchFamily="-111" charset="0"/>
                <a:cs typeface="TitilliumMaps26L 500 wt" pitchFamily="-111" charset="0"/>
              </a:rPr>
              <a:t>Sr</a:t>
            </a:r>
            <a:r>
              <a:rPr lang="en-US" b="1" dirty="0" smtClean="0">
                <a:solidFill>
                  <a:srgbClr val="00355F"/>
                </a:solidFill>
                <a:latin typeface="TitilliumMaps26L 500 wt" pitchFamily="-111" charset="0"/>
                <a:ea typeface="TitilliumMaps26L 500 wt" pitchFamily="-111" charset="0"/>
                <a:cs typeface="TitilliumMaps26L 500 wt" pitchFamily="-111" charset="0"/>
              </a:rPr>
              <a:t> was shot to death by a male who later posted a video of the shooting on Facebook.</a:t>
            </a:r>
          </a:p>
          <a:p>
            <a:pPr marL="0" indent="0">
              <a:buNone/>
            </a:pPr>
            <a:r>
              <a:rPr lang="en-US" b="1" dirty="0" smtClean="0">
                <a:solidFill>
                  <a:srgbClr val="00355F"/>
                </a:solidFill>
                <a:latin typeface="TitilliumMaps26L 500 wt" pitchFamily="-111" charset="0"/>
                <a:ea typeface="TitilliumMaps26L 500 wt" pitchFamily="-111" charset="0"/>
                <a:cs typeface="TitilliumMaps26L 500 wt" pitchFamily="-111" charset="0"/>
              </a:rPr>
              <a:t>Shooting took place at 1400 hours in the Glenville area</a:t>
            </a:r>
          </a:p>
          <a:p>
            <a:endParaRPr lang="en-US" sz="2400" b="1" dirty="0">
              <a:solidFill>
                <a:srgbClr val="00355F"/>
              </a:solidFill>
              <a:latin typeface="TitilliumMaps26L 500 wt" pitchFamily="-111" charset="0"/>
              <a:ea typeface="TitilliumMaps26L 500 wt" pitchFamily="-111" charset="0"/>
              <a:cs typeface="TitilliumMaps26L 500 wt" pitchFamily="-111" charset="0"/>
            </a:endParaRPr>
          </a:p>
          <a:p>
            <a:endParaRPr lang="en-US" b="1" dirty="0">
              <a:solidFill>
                <a:srgbClr val="00355F"/>
              </a:solidFill>
              <a:latin typeface="TitilliumMaps26L 500 wt" pitchFamily="-111" charset="0"/>
              <a:ea typeface="TitilliumMaps26L 500 wt" pitchFamily="-111" charset="0"/>
              <a:cs typeface="TitilliumMaps26L 500 wt" pitchFamily="-111" charset="0"/>
            </a:endParaRPr>
          </a:p>
          <a:p>
            <a:pPr marL="0" indent="0">
              <a:buNone/>
            </a:pPr>
            <a:endParaRPr lang="en-US" b="1" dirty="0">
              <a:solidFill>
                <a:srgbClr val="00355F"/>
              </a:solidFill>
              <a:latin typeface="TitilliumMaps26L 500 wt" pitchFamily="-111" charset="0"/>
              <a:ea typeface="TitilliumMaps26L 500 wt" pitchFamily="-111" charset="0"/>
              <a:cs typeface="TitilliumMaps26L 500 wt" pitchFamily="-111" charset="0"/>
            </a:endParaRPr>
          </a:p>
          <a:p>
            <a:endParaRPr lang="en-US" dirty="0"/>
          </a:p>
        </p:txBody>
      </p:sp>
      <p:sp>
        <p:nvSpPr>
          <p:cNvPr id="5" name="Rectangle 4"/>
          <p:cNvSpPr/>
          <p:nvPr/>
        </p:nvSpPr>
        <p:spPr>
          <a:xfrm>
            <a:off x="0" y="5695950"/>
            <a:ext cx="9144000" cy="1162050"/>
          </a:xfrm>
          <a:prstGeom prst="rect">
            <a:avLst/>
          </a:prstGeom>
          <a:solidFill>
            <a:srgbClr val="00355F"/>
          </a:solidFill>
          <a:ln w="0" cap="flat" cmpd="sng" algn="ctr">
            <a:no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2"/>
          <a:stretch>
            <a:fillRect/>
          </a:stretch>
        </p:blipFill>
        <p:spPr>
          <a:xfrm>
            <a:off x="635000" y="5803263"/>
            <a:ext cx="3505200" cy="829830"/>
          </a:xfrm>
          <a:prstGeom prst="rect">
            <a:avLst/>
          </a:prstGeom>
        </p:spPr>
      </p:pic>
      <p:pic>
        <p:nvPicPr>
          <p:cNvPr id="7" name="Picture 2" descr="Image result for robert goodwin image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803049"/>
            <a:ext cx="4038600" cy="2120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881123"/>
      </p:ext>
    </p:extLst>
  </p:cSld>
  <p:clrMapOvr>
    <a:masterClrMapping/>
  </p:clrMapOvr>
</p:sld>
</file>

<file path=ppt/theme/theme1.xml><?xml version="1.0" encoding="utf-8"?>
<a:theme xmlns:a="http://schemas.openxmlformats.org/drawingml/2006/main" name="casoption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casoption3.pot</Template>
  <TotalTime>3101</TotalTime>
  <Words>447</Words>
  <Application>Microsoft Office PowerPoint</Application>
  <PresentationFormat>On-screen Show (4:3)</PresentationFormat>
  <Paragraphs>74</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ＭＳ Ｐゴシック</vt:lpstr>
      <vt:lpstr>Arial</vt:lpstr>
      <vt:lpstr>Calibri</vt:lpstr>
      <vt:lpstr>TitilliumMaps26L 500 wt</vt:lpstr>
      <vt:lpstr>TitilliumMaps26L 999 wt</vt:lpstr>
      <vt:lpstr>casoption3</vt:lpstr>
      <vt:lpstr>PowerPoint Presentation</vt:lpstr>
      <vt:lpstr>Background- The Institution</vt:lpstr>
      <vt:lpstr>PowerPoint Presentation</vt:lpstr>
      <vt:lpstr>Active Shooter on campus 2003  </vt:lpstr>
      <vt:lpstr>PowerPoint Presentation</vt:lpstr>
      <vt:lpstr>PowerPoint Presentation</vt:lpstr>
      <vt:lpstr>PowerPoint Presentation</vt:lpstr>
      <vt:lpstr>Special Events</vt:lpstr>
      <vt:lpstr>4/16/17 Easter Sunday </vt:lpstr>
    </vt:vector>
  </TitlesOfParts>
  <Company>Case Western Reserve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Patricia Schellenbach</dc:creator>
  <cp:lastModifiedBy>Jeffrey Daberko</cp:lastModifiedBy>
  <cp:revision>114</cp:revision>
  <dcterms:created xsi:type="dcterms:W3CDTF">2010-05-17T17:24:48Z</dcterms:created>
  <dcterms:modified xsi:type="dcterms:W3CDTF">2018-06-11T19:11:57Z</dcterms:modified>
</cp:coreProperties>
</file>