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sldIdLst>
    <p:sldId id="266" r:id="rId2"/>
    <p:sldId id="296" r:id="rId3"/>
    <p:sldId id="295" r:id="rId4"/>
    <p:sldId id="269" r:id="rId5"/>
    <p:sldId id="290" r:id="rId6"/>
    <p:sldId id="270" r:id="rId7"/>
    <p:sldId id="272" r:id="rId8"/>
    <p:sldId id="273" r:id="rId9"/>
    <p:sldId id="289" r:id="rId10"/>
    <p:sldId id="288" r:id="rId11"/>
    <p:sldId id="286" r:id="rId12"/>
    <p:sldId id="287" r:id="rId13"/>
    <p:sldId id="277" r:id="rId14"/>
    <p:sldId id="276" r:id="rId15"/>
    <p:sldId id="284" r:id="rId16"/>
    <p:sldId id="281" r:id="rId17"/>
    <p:sldId id="285" r:id="rId18"/>
    <p:sldId id="278" r:id="rId19"/>
    <p:sldId id="292" r:id="rId20"/>
    <p:sldId id="279" r:id="rId21"/>
    <p:sldId id="282" r:id="rId22"/>
    <p:sldId id="283" r:id="rId23"/>
    <p:sldId id="293" r:id="rId24"/>
    <p:sldId id="294" r:id="rId2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A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873ADE-FDD8-4D63-AD21-BECF6D8A3070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C7DBDC-CC7A-44EE-9055-A77A72BDB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31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9756" y="2095725"/>
            <a:ext cx="7188224" cy="1470025"/>
          </a:xfrm>
        </p:spPr>
        <p:txBody>
          <a:bodyPr/>
          <a:lstStyle>
            <a:lvl1pPr algn="l"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9756" y="3565750"/>
            <a:ext cx="6502424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1927737"/>
          </a:xfrm>
          <a:prstGeom prst="rect">
            <a:avLst/>
          </a:prstGeom>
          <a:solidFill>
            <a:srgbClr val="083A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CUIT logo2014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18" y="402157"/>
            <a:ext cx="6160390" cy="111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07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12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6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CUIT logo2014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41" y="6294830"/>
            <a:ext cx="2917602" cy="52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051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11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16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15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83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2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04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14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0364"/>
            <a:ext cx="9144000" cy="968020"/>
          </a:xfrm>
          <a:prstGeom prst="rect">
            <a:avLst/>
          </a:prstGeom>
          <a:solidFill>
            <a:srgbClr val="083A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235496"/>
            <a:ext cx="9144000" cy="644227"/>
          </a:xfrm>
          <a:prstGeom prst="rect">
            <a:avLst/>
          </a:prstGeom>
          <a:solidFill>
            <a:srgbClr val="083A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8523" y="6940"/>
            <a:ext cx="8229600" cy="8028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964"/>
            <a:ext cx="8229600" cy="4974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6601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7/6/2015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bg1"/>
                </a:solidFill>
              </a:defRPr>
            </a:lvl1pPr>
          </a:lstStyle>
          <a:p>
            <a:fld id="{A930C2A7-F704-2644-9843-8016D4CEE1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47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columbia.edu/sec-cgi-bin/acis/security/internal/gulp.pl?ip=188.4.161.236" TargetMode="External"/><Relationship Id="rId7" Type="http://schemas.openxmlformats.org/officeDocument/2006/relationships/hyperlink" Target="https://www1.columbia.edu/sec-cgi-bin/acis/security/internal/gulp.pl?ip=10.244.19.252" TargetMode="External"/><Relationship Id="rId2" Type="http://schemas.openxmlformats.org/officeDocument/2006/relationships/hyperlink" Target="https://www1.columbia.edu/sec-cgi-bin/acis/security/internal/gulp.pl?user=op216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.columbia.edu/sec-cgi-bin/acis/security/internal/gulp.pl?ip=138.68.105.232" TargetMode="External"/><Relationship Id="rId5" Type="http://schemas.openxmlformats.org/officeDocument/2006/relationships/hyperlink" Target="https://www1.columbia.edu/sec-cgi-bin/acis/security/internal/gulp.pl?ip=191.101.30.254" TargetMode="External"/><Relationship Id="rId4" Type="http://schemas.openxmlformats.org/officeDocument/2006/relationships/hyperlink" Target="https://www1.columbia.edu/sec-cgi-bin/acis/security/internal/gulp.pl?ip=10.241.7.25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columbia.edu/sec-cgi-bin/acis/security/internal/gulp.pl?ip=123.144.3.204" TargetMode="External"/><Relationship Id="rId2" Type="http://schemas.openxmlformats.org/officeDocument/2006/relationships/hyperlink" Target="https://www1.columbia.edu/sec-cgi-bin/acis/security/internal/gulp.pl?user=hj232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1.columbia.edu/sec-cgi-bin/acis/security/internal/gulp.pl?ip=139.59.126.234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columbia.edu/sec-cgi-bin/acis/security/internal/gulp.pl?ip=10.112.40.10" TargetMode="External"/><Relationship Id="rId2" Type="http://schemas.openxmlformats.org/officeDocument/2006/relationships/hyperlink" Target="https://www1.columbia.edu/sec-cgi-bin/acis/security/internal/gulp.pl?user=hj232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.columbia.edu/sec-cgi-bin/acis/security/internal/gulp.pl?ip=10.115.226.47" TargetMode="External"/><Relationship Id="rId5" Type="http://schemas.openxmlformats.org/officeDocument/2006/relationships/hyperlink" Target="https://www1.columbia.edu/sec-cgi-bin/acis/security/internal/gulp.pl?ip=139.59.126.234" TargetMode="External"/><Relationship Id="rId4" Type="http://schemas.openxmlformats.org/officeDocument/2006/relationships/hyperlink" Target="https://www1.columbia.edu/sec-cgi-bin/acis/security/internal/gulp.pl?ip=123.144.3.20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s.cramer@columbia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columbia.edu/sec-cgi-bin/acis/security/internal/gulp.pl?ip=188.4.161.236" TargetMode="External"/><Relationship Id="rId2" Type="http://schemas.openxmlformats.org/officeDocument/2006/relationships/hyperlink" Target="https://www1.columbia.edu/sec-cgi-bin/acis/security/internal/gulp.pl?user=op216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1.columbia.edu/sec-cgi-bin/acis/security/internal/gulp.pl?ip=138.68.105.232" TargetMode="External"/><Relationship Id="rId4" Type="http://schemas.openxmlformats.org/officeDocument/2006/relationships/hyperlink" Target="https://www1.columbia.edu/sec-cgi-bin/acis/security/internal/gulp.pl?ip=191.101.30.25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Lenel </a:t>
            </a:r>
            <a:r>
              <a:rPr lang="en-US" dirty="0" smtClean="0"/>
              <a:t>Data To Identify Compromised University Network IDs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79756" y="3565750"/>
            <a:ext cx="7396208" cy="1752600"/>
          </a:xfrm>
        </p:spPr>
        <p:txBody>
          <a:bodyPr>
            <a:normAutofit fontScale="92500"/>
          </a:bodyPr>
          <a:lstStyle/>
          <a:p>
            <a:r>
              <a:rPr lang="en-US" dirty="0"/>
              <a:t>HELUG </a:t>
            </a:r>
            <a:r>
              <a:rPr lang="en-US" dirty="0" smtClean="0"/>
              <a:t>Conference 2017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Steve Cramer</a:t>
            </a:r>
            <a:br>
              <a:rPr lang="en-US" dirty="0" smtClean="0"/>
            </a:br>
            <a:r>
              <a:rPr lang="en-US" dirty="0" smtClean="0"/>
              <a:t>Columbia University Information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21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With Lenel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942673"/>
              </p:ext>
            </p:extLst>
          </p:nvPr>
        </p:nvGraphicFramePr>
        <p:xfrm>
          <a:off x="457200" y="1152525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Login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IP Address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Location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  <a:hlinkClick r:id="rId2"/>
                        </a:rPr>
                        <a:t>op2168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12/13/2016 14:36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  <a:hlinkClick r:id="rId3" tooltip="Greece - Forthnet"/>
                        </a:rPr>
                        <a:t>188.4.161.236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Greece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op2168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12/13/2016 14:20</a:t>
                      </a: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4" tooltip="-"/>
                        </a:rPr>
                        <a:t>10.241.7.254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Lenel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NYC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7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op2168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12/13/2016 12:17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3" tooltip="Greece - Forthnet"/>
                        </a:rPr>
                        <a:t>188.4.161.236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Greece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op2168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12/13/2016 10:19</a:t>
                      </a: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5" tooltip="- Areti Internet Ltd."/>
                        </a:rPr>
                        <a:t>191.101.30.254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Chile</a:t>
                      </a: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op2168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12/13/2016 7:06</a:t>
                      </a:r>
                    </a:p>
                  </a:txBody>
                  <a:tcPr marL="85725" marR="9525" marT="9525" marB="952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6" tooltip="Germany - Digital Ocean, Inc."/>
                        </a:rPr>
                        <a:t>138.68.105.232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Germany</a:t>
                      </a:r>
                    </a:p>
                  </a:txBody>
                  <a:tcPr marL="85725" marR="9525" marT="9525" marB="952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op2168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12/13/2016 0:17</a:t>
                      </a: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7" tooltip="-"/>
                        </a:rPr>
                        <a:t>10.244.19.252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Lenel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NYC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25780" y="4122420"/>
            <a:ext cx="8162343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Still, Lenel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data makes it that much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clearer.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Increased certainty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is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important when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deciding to scramble a user’s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password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544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Without Lenel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4770334"/>
              </p:ext>
            </p:extLst>
          </p:nvPr>
        </p:nvGraphicFramePr>
        <p:xfrm>
          <a:off x="457200" y="1152525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Login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IP 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18:59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3" tooltip="China - CNCGROUP China169 Backbone"/>
                        </a:rPr>
                        <a:t>123.144.3.204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China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10:39</a:t>
                      </a: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4" tooltip="Singapore - Digital Ocean, Inc."/>
                        </a:rPr>
                        <a:t>139.59.126.234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Singapore</a:t>
                      </a: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8523" y="2682240"/>
            <a:ext cx="8296857" cy="166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Possible 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 travel from Singapore to China between 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login times.</a:t>
            </a:r>
          </a:p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Are 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none, one or both valid?  Can’t be sure.</a:t>
            </a:r>
          </a:p>
        </p:txBody>
      </p:sp>
    </p:spTree>
    <p:extLst>
      <p:ext uri="{BB962C8B-B14F-4D97-AF65-F5344CB8AC3E}">
        <p14:creationId xmlns:p14="http://schemas.microsoft.com/office/powerpoint/2010/main" val="137836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With Lenel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988954"/>
              </p:ext>
            </p:extLst>
          </p:nvPr>
        </p:nvGraphicFramePr>
        <p:xfrm>
          <a:off x="457200" y="1152525"/>
          <a:ext cx="8229600" cy="3887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Login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IP Address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Location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19:08</a:t>
                      </a: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3" tooltip="-"/>
                        </a:rPr>
                        <a:t>10.112.40.10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Lenel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NYC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7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19:08</a:t>
                      </a: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3" tooltip="-"/>
                        </a:rPr>
                        <a:t>10.112.40.10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Lenel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NYC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7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18:59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4" tooltip="China - CNCGROUP China169 Backbone"/>
                        </a:rPr>
                        <a:t>123.144.3.204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China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14:38</a:t>
                      </a: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3" tooltip="-"/>
                        </a:rPr>
                        <a:t>10.112.40.10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Lenel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NYC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7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10:48</a:t>
                      </a: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3" tooltip="-"/>
                        </a:rPr>
                        <a:t>10.112.40.10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Lenel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NYC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7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10:48</a:t>
                      </a: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3" tooltip="-"/>
                        </a:rPr>
                        <a:t>10.112.40.10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Lenel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NYC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7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10:39</a:t>
                      </a: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5" tooltip="Singapore - Digital Ocean, Inc."/>
                        </a:rPr>
                        <a:t>139.59.126.234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Singapore</a:t>
                      </a: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497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10:24</a:t>
                      </a: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6" tooltip="-"/>
                        </a:rPr>
                        <a:t>10.115.226.47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Lenel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NYC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7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hj2328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5/22/2017 10:24</a:t>
                      </a: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6" tooltip="-"/>
                        </a:rPr>
                        <a:t>10.115.226.47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9525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Lenel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NYC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725" marR="9525" marT="9525" marB="9525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8523" y="5173980"/>
            <a:ext cx="8228277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Lenel data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provides the answer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both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are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invalid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89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Goal: export </a:t>
            </a:r>
            <a:r>
              <a:rPr lang="en-US" dirty="0" err="1" smtClean="0"/>
              <a:t>Lenel</a:t>
            </a:r>
            <a:r>
              <a:rPr lang="en-US" dirty="0" smtClean="0"/>
              <a:t> access events to GULP database.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Near real-time</a:t>
            </a:r>
          </a:p>
          <a:p>
            <a:pPr lvl="1"/>
            <a:r>
              <a:rPr lang="en-US" dirty="0"/>
              <a:t>Only general access </a:t>
            </a:r>
            <a:r>
              <a:rPr lang="en-US" dirty="0" smtClean="0"/>
              <a:t>events</a:t>
            </a:r>
          </a:p>
          <a:p>
            <a:pPr lvl="1"/>
            <a:r>
              <a:rPr lang="en-US" dirty="0" smtClean="0"/>
              <a:t>Data destroyed after 28 days</a:t>
            </a:r>
          </a:p>
          <a:p>
            <a:pPr lvl="1"/>
            <a:r>
              <a:rPr lang="en-US" dirty="0" smtClean="0"/>
              <a:t>No negative impact on Lenel System</a:t>
            </a:r>
          </a:p>
          <a:p>
            <a:pPr lvl="1"/>
            <a:r>
              <a:rPr lang="en-US" dirty="0" smtClean="0"/>
              <a:t>Not too complicated</a:t>
            </a:r>
          </a:p>
          <a:p>
            <a:r>
              <a:rPr lang="en-US" dirty="0" smtClean="0"/>
              <a:t>Export Columns</a:t>
            </a:r>
          </a:p>
          <a:p>
            <a:pPr lvl="1"/>
            <a:r>
              <a:rPr lang="en-US" dirty="0" smtClean="0"/>
              <a:t>UNI</a:t>
            </a:r>
            <a:endParaRPr lang="en-US" dirty="0" smtClean="0"/>
          </a:p>
          <a:p>
            <a:pPr lvl="1"/>
            <a:r>
              <a:rPr lang="en-US" dirty="0" smtClean="0"/>
              <a:t>BADGEID</a:t>
            </a:r>
            <a:endParaRPr lang="en-US" dirty="0" smtClean="0"/>
          </a:p>
          <a:p>
            <a:pPr lvl="1"/>
            <a:r>
              <a:rPr lang="en-US" dirty="0" smtClean="0"/>
              <a:t>EVENTIME</a:t>
            </a:r>
          </a:p>
          <a:p>
            <a:pPr lvl="1"/>
            <a:r>
              <a:rPr lang="en-US" dirty="0" smtClean="0"/>
              <a:t>SERIALNUM</a:t>
            </a:r>
          </a:p>
          <a:p>
            <a:pPr lvl="1"/>
            <a:r>
              <a:rPr lang="en-US" dirty="0" smtClean="0"/>
              <a:t>PANELIP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51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Options - Lenel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err="1" smtClean="0"/>
              <a:t>Lenel</a:t>
            </a:r>
            <a:r>
              <a:rPr lang="en-US" dirty="0" smtClean="0"/>
              <a:t> </a:t>
            </a:r>
            <a:r>
              <a:rPr lang="en-US" dirty="0" err="1" smtClean="0"/>
              <a:t>DataExchange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sz="2600" dirty="0"/>
              <a:t>Analysis: Too simple.  Not ideal for multi-step solutions. </a:t>
            </a:r>
            <a:endParaRPr lang="en-US" sz="2600" dirty="0" smtClean="0"/>
          </a:p>
          <a:p>
            <a:pPr>
              <a:lnSpc>
                <a:spcPct val="80000"/>
              </a:lnSpc>
            </a:pPr>
            <a:r>
              <a:rPr lang="en-US" dirty="0" err="1" smtClean="0"/>
              <a:t>Lenel</a:t>
            </a:r>
            <a:r>
              <a:rPr lang="en-US" dirty="0" smtClean="0"/>
              <a:t> </a:t>
            </a:r>
            <a:r>
              <a:rPr lang="en-US" dirty="0" err="1"/>
              <a:t>DataConduit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sz="2600" dirty="0"/>
              <a:t>Analysis: </a:t>
            </a:r>
            <a:r>
              <a:rPr lang="en-US" sz="2600" dirty="0" smtClean="0"/>
              <a:t>Complex, </a:t>
            </a:r>
            <a:r>
              <a:rPr lang="en-US" sz="2600" dirty="0"/>
              <a:t>problematic and requires programming resource.</a:t>
            </a:r>
          </a:p>
          <a:p>
            <a:pPr lvl="1">
              <a:lnSpc>
                <a:spcPct val="80000"/>
              </a:lnSpc>
            </a:pPr>
            <a:endParaRPr lang="en-US" sz="2600" dirty="0"/>
          </a:p>
          <a:p>
            <a:pPr lvl="1">
              <a:lnSpc>
                <a:spcPct val="80000"/>
              </a:lnSpc>
            </a:pPr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81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Options – SQL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Scheduled SQL Insert</a:t>
            </a:r>
          </a:p>
          <a:p>
            <a:pPr lvl="1"/>
            <a:r>
              <a:rPr lang="en-US" dirty="0" smtClean="0"/>
              <a:t>Using SQL Agent job.</a:t>
            </a:r>
          </a:p>
          <a:p>
            <a:pPr lvl="1"/>
            <a:r>
              <a:rPr lang="en-US" dirty="0" smtClean="0"/>
              <a:t>OPENQUERY INSERT statement directly exports records into </a:t>
            </a:r>
            <a:r>
              <a:rPr lang="en-US" b="1" dirty="0" smtClean="0"/>
              <a:t>remote</a:t>
            </a:r>
            <a:r>
              <a:rPr lang="en-US" dirty="0" smtClean="0"/>
              <a:t> table on GULP database via Linked Server.</a:t>
            </a:r>
          </a:p>
          <a:p>
            <a:pPr lvl="1"/>
            <a:r>
              <a:rPr lang="en-US" dirty="0" smtClean="0"/>
              <a:t>Analysis: Too intensive to run a query </a:t>
            </a:r>
            <a:r>
              <a:rPr lang="en-US" dirty="0"/>
              <a:t>every five </a:t>
            </a:r>
            <a:r>
              <a:rPr lang="en-US" dirty="0" smtClean="0"/>
              <a:t>minutes against EVENTS table with millions of records.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23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Options – SQL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Remote Trigger</a:t>
            </a:r>
          </a:p>
          <a:p>
            <a:pPr lvl="1"/>
            <a:r>
              <a:rPr lang="en-US" dirty="0" smtClean="0"/>
              <a:t>EVENTS </a:t>
            </a:r>
            <a:r>
              <a:rPr lang="en-US" dirty="0"/>
              <a:t>table trigger </a:t>
            </a:r>
            <a:r>
              <a:rPr lang="en-US" dirty="0" smtClean="0"/>
              <a:t>directly inserts </a:t>
            </a:r>
            <a:r>
              <a:rPr lang="en-US" dirty="0"/>
              <a:t>access events </a:t>
            </a:r>
            <a:r>
              <a:rPr lang="en-US" dirty="0" smtClean="0"/>
              <a:t>into </a:t>
            </a:r>
            <a:r>
              <a:rPr lang="en-US" b="1" dirty="0" smtClean="0"/>
              <a:t>remote</a:t>
            </a:r>
            <a:r>
              <a:rPr lang="en-US" dirty="0" smtClean="0"/>
              <a:t> table </a:t>
            </a:r>
            <a:r>
              <a:rPr lang="en-US" dirty="0"/>
              <a:t>on GULP </a:t>
            </a:r>
            <a:r>
              <a:rPr lang="en-US" dirty="0" smtClean="0"/>
              <a:t>Server via </a:t>
            </a:r>
            <a:r>
              <a:rPr lang="en-US" dirty="0"/>
              <a:t>Linked Server and </a:t>
            </a:r>
            <a:r>
              <a:rPr lang="en-US" dirty="0" smtClean="0"/>
              <a:t>OPENQUERY.</a:t>
            </a:r>
          </a:p>
          <a:p>
            <a:pPr lvl="1"/>
            <a:r>
              <a:rPr lang="en-US" dirty="0" smtClean="0"/>
              <a:t>Analysis: Too risky.  EVENTS table could freeze if trigger failed due to problems accessing remote server.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00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Options – SQL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Local Insert Trigger + Agent Job:</a:t>
            </a:r>
            <a:endParaRPr lang="en-US" dirty="0"/>
          </a:p>
          <a:p>
            <a:pPr lvl="1"/>
            <a:r>
              <a:rPr lang="en-US" dirty="0"/>
              <a:t>EVENTS table trigger </a:t>
            </a:r>
            <a:r>
              <a:rPr lang="en-US" dirty="0" smtClean="0"/>
              <a:t>inserts </a:t>
            </a:r>
            <a:r>
              <a:rPr lang="en-US" dirty="0"/>
              <a:t>access events </a:t>
            </a:r>
            <a:r>
              <a:rPr lang="en-US" dirty="0" smtClean="0"/>
              <a:t>into </a:t>
            </a:r>
            <a:r>
              <a:rPr lang="en-US" b="1" dirty="0"/>
              <a:t>local</a:t>
            </a:r>
            <a:r>
              <a:rPr lang="en-US" dirty="0"/>
              <a:t> </a:t>
            </a:r>
            <a:r>
              <a:rPr lang="en-US" dirty="0" smtClean="0"/>
              <a:t>table in ACCESSCONTROL database.</a:t>
            </a:r>
          </a:p>
          <a:p>
            <a:pPr lvl="1"/>
            <a:r>
              <a:rPr lang="en-US" dirty="0" smtClean="0"/>
              <a:t>Scheduled SQL Agent job exports records from </a:t>
            </a:r>
            <a:r>
              <a:rPr lang="en-US" b="1" dirty="0" smtClean="0"/>
              <a:t>local</a:t>
            </a:r>
            <a:r>
              <a:rPr lang="en-US" dirty="0" smtClean="0"/>
              <a:t> table to </a:t>
            </a:r>
            <a:r>
              <a:rPr lang="en-US" b="1" dirty="0" smtClean="0"/>
              <a:t>remote </a:t>
            </a:r>
            <a:r>
              <a:rPr lang="en-US" dirty="0" smtClean="0"/>
              <a:t>table on GULP server via Linked Server and OPENQUERY.</a:t>
            </a:r>
          </a:p>
          <a:p>
            <a:pPr lvl="1"/>
            <a:r>
              <a:rPr lang="en-US" dirty="0" smtClean="0"/>
              <a:t>Analysis:</a:t>
            </a:r>
          </a:p>
          <a:p>
            <a:pPr lvl="2"/>
            <a:r>
              <a:rPr lang="en-US" dirty="0" smtClean="0"/>
              <a:t>The winner. Local trigger low-risk and Lenel system not impacted if Agent export job fails.</a:t>
            </a:r>
          </a:p>
          <a:p>
            <a:pPr lvl="2"/>
            <a:r>
              <a:rPr lang="en-US" dirty="0" smtClean="0"/>
              <a:t>More maintainable.  Our expertise is </a:t>
            </a:r>
            <a:r>
              <a:rPr lang="en-US" dirty="0" smtClean="0"/>
              <a:t>SQL </a:t>
            </a:r>
            <a:r>
              <a:rPr lang="en-US" dirty="0" smtClean="0"/>
              <a:t>Server, not </a:t>
            </a:r>
            <a:r>
              <a:rPr lang="en-US" dirty="0" smtClean="0"/>
              <a:t> </a:t>
            </a:r>
            <a:r>
              <a:rPr lang="en-US" dirty="0" err="1" smtClean="0"/>
              <a:t>DataConduit</a:t>
            </a:r>
            <a:r>
              <a:rPr lang="en-US" dirty="0" smtClean="0"/>
              <a:t> nor Data Exchange.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26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Create Linked Server to GULP database.</a:t>
            </a:r>
          </a:p>
          <a:p>
            <a:r>
              <a:rPr lang="en-US" dirty="0" smtClean="0"/>
              <a:t>Create </a:t>
            </a:r>
            <a:r>
              <a:rPr lang="en-US" dirty="0" smtClean="0"/>
              <a:t>insert </a:t>
            </a:r>
            <a:r>
              <a:rPr lang="en-US" dirty="0" smtClean="0"/>
              <a:t>trigger </a:t>
            </a:r>
            <a:r>
              <a:rPr lang="en-US" dirty="0" smtClean="0"/>
              <a:t>on EVENTS table to populate local table UDO_EVENTS_GULP.</a:t>
            </a:r>
            <a:endParaRPr lang="en-US" dirty="0"/>
          </a:p>
          <a:p>
            <a:r>
              <a:rPr lang="en-US" dirty="0" smtClean="0"/>
              <a:t>Create SQL Agent job to run every 5 minutes to:</a:t>
            </a:r>
          </a:p>
          <a:p>
            <a:pPr lvl="1"/>
            <a:r>
              <a:rPr lang="en-US" dirty="0" smtClean="0"/>
              <a:t>Insert unsent events into message queue table.</a:t>
            </a:r>
          </a:p>
          <a:p>
            <a:pPr lvl="1"/>
            <a:r>
              <a:rPr lang="en-US" dirty="0" smtClean="0"/>
              <a:t>Export </a:t>
            </a:r>
            <a:r>
              <a:rPr lang="en-US" dirty="0" smtClean="0"/>
              <a:t>events in </a:t>
            </a:r>
            <a:r>
              <a:rPr lang="en-US" dirty="0"/>
              <a:t>message </a:t>
            </a:r>
            <a:r>
              <a:rPr lang="en-US" dirty="0" smtClean="0"/>
              <a:t>queue </a:t>
            </a:r>
            <a:r>
              <a:rPr lang="en-US" dirty="0"/>
              <a:t>to </a:t>
            </a:r>
            <a:r>
              <a:rPr lang="en-US" dirty="0" smtClean="0"/>
              <a:t>table on GULP server via Linked Server and OPENQUERY.</a:t>
            </a:r>
          </a:p>
          <a:p>
            <a:pPr lvl="1"/>
            <a:r>
              <a:rPr lang="en-US" dirty="0" smtClean="0"/>
              <a:t>Update SENT column in UDO_EVENTS_GULP to “Y”.</a:t>
            </a:r>
          </a:p>
          <a:p>
            <a:pPr lvl="1"/>
            <a:r>
              <a:rPr lang="en-US" dirty="0"/>
              <a:t>Clear all </a:t>
            </a:r>
            <a:r>
              <a:rPr lang="en-US" dirty="0" smtClean="0"/>
              <a:t>events</a:t>
            </a:r>
            <a:r>
              <a:rPr lang="en-US" dirty="0" smtClean="0"/>
              <a:t> </a:t>
            </a:r>
            <a:r>
              <a:rPr lang="en-US" dirty="0"/>
              <a:t>from message queue table</a:t>
            </a:r>
            <a:r>
              <a:rPr lang="en-US" dirty="0" smtClean="0"/>
              <a:t>.</a:t>
            </a:r>
          </a:p>
          <a:p>
            <a:pPr lvl="1"/>
            <a:r>
              <a:rPr lang="en-US" smtClean="0"/>
              <a:t>Delete </a:t>
            </a:r>
            <a:r>
              <a:rPr lang="en-US" smtClean="0"/>
              <a:t>events</a:t>
            </a:r>
            <a:r>
              <a:rPr lang="en-US" smtClean="0"/>
              <a:t> </a:t>
            </a:r>
            <a:r>
              <a:rPr lang="en-US" dirty="0" smtClean="0"/>
              <a:t>&gt; 30 days from UDO_EVENTS_GULP.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5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Major success.  Network Security Team very happy with having additional monitoring tool.</a:t>
            </a:r>
          </a:p>
          <a:p>
            <a:r>
              <a:rPr lang="en-US" dirty="0"/>
              <a:t>Very few other schools </a:t>
            </a:r>
            <a:r>
              <a:rPr lang="en-US" dirty="0" smtClean="0"/>
              <a:t>combine logical and physical data in log analysis.</a:t>
            </a:r>
          </a:p>
          <a:p>
            <a:r>
              <a:rPr lang="en-US" dirty="0" smtClean="0"/>
              <a:t>Now thinking of other ways we can leverage Lenel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8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Columbia University</a:t>
            </a:r>
            <a:r>
              <a:rPr lang="en-US" dirty="0" smtClean="0"/>
              <a:t> </a:t>
            </a:r>
            <a:r>
              <a:rPr lang="en-US" dirty="0" smtClean="0"/>
              <a:t>Network </a:t>
            </a:r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esponsible </a:t>
            </a:r>
            <a:r>
              <a:rPr lang="en-US" dirty="0" smtClean="0"/>
              <a:t>for protecting: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ampus network</a:t>
            </a:r>
          </a:p>
          <a:p>
            <a:pPr lvl="1"/>
            <a:r>
              <a:rPr lang="en-US" dirty="0" smtClean="0"/>
              <a:t>80,000+ user accounts</a:t>
            </a:r>
          </a:p>
          <a:p>
            <a:r>
              <a:rPr lang="en-US" dirty="0" smtClean="0"/>
              <a:t>This includes identifying University Network IDs (UNI) that have been compromised.</a:t>
            </a:r>
          </a:p>
          <a:p>
            <a:r>
              <a:rPr lang="en-US" dirty="0" smtClean="0"/>
              <a:t>Compromised = UNI used </a:t>
            </a:r>
            <a:r>
              <a:rPr lang="en-US" dirty="0"/>
              <a:t>by a user other than its assigned owner.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51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CREATE </a:t>
            </a:r>
            <a:r>
              <a:rPr lang="en-US" sz="1800" dirty="0"/>
              <a:t>TRIGGER [dbo</a:t>
            </a:r>
            <a:r>
              <a:rPr lang="en-US" sz="1800" dirty="0" smtClean="0"/>
              <a:t>].[</a:t>
            </a:r>
            <a:r>
              <a:rPr lang="en-US" sz="1800" dirty="0"/>
              <a:t>UDO_SEND_EVENTS_TO_GULP_SERVER</a:t>
            </a:r>
            <a:r>
              <a:rPr lang="en-US" sz="1800" dirty="0" smtClean="0"/>
              <a:t>] ON [dbo</a:t>
            </a:r>
            <a:r>
              <a:rPr lang="en-US" sz="1800" dirty="0"/>
              <a:t>].[EVENTS]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AFTER </a:t>
            </a:r>
            <a:r>
              <a:rPr lang="en-US" sz="1800" dirty="0"/>
              <a:t>INSERT</a:t>
            </a:r>
          </a:p>
          <a:p>
            <a:pPr marL="0" indent="0">
              <a:buNone/>
            </a:pPr>
            <a:r>
              <a:rPr lang="en-US" sz="1800" dirty="0"/>
              <a:t>AS </a:t>
            </a:r>
          </a:p>
          <a:p>
            <a:pPr marL="0" indent="0">
              <a:buNone/>
            </a:pPr>
            <a:r>
              <a:rPr lang="en-US" sz="1800" dirty="0" smtClean="0"/>
              <a:t>BEGIN</a:t>
            </a:r>
          </a:p>
          <a:p>
            <a:pPr marL="0" indent="0">
              <a:buNone/>
            </a:pPr>
            <a:r>
              <a:rPr lang="en-US" sz="1800" dirty="0" smtClean="0"/>
              <a:t>	*DECLARE AND SET VARIABLES USING INSERTED*</a:t>
            </a:r>
          </a:p>
          <a:p>
            <a:pPr marL="400050" lvl="1" indent="0">
              <a:buNone/>
            </a:pPr>
            <a:endParaRPr lang="en-US" sz="1800" dirty="0" smtClean="0"/>
          </a:p>
          <a:p>
            <a:pPr marL="400050" lvl="1" indent="0">
              <a:buNone/>
            </a:pPr>
            <a:r>
              <a:rPr lang="en-US" sz="1800" dirty="0" smtClean="0"/>
              <a:t>IF </a:t>
            </a:r>
            <a:r>
              <a:rPr lang="en-US" sz="1800" dirty="0"/>
              <a:t>@EVENTYPE IN (0,1,2,3) AND @UNI IS NOT NULL </a:t>
            </a:r>
            <a:endParaRPr lang="en-US" sz="1800" dirty="0" smtClean="0"/>
          </a:p>
          <a:p>
            <a:pPr marL="800100" lvl="2" indent="0">
              <a:buNone/>
            </a:pPr>
            <a:r>
              <a:rPr lang="en-US" sz="1800" dirty="0" smtClean="0"/>
              <a:t>BEGIN</a:t>
            </a:r>
            <a:endParaRPr lang="en-US" sz="1800" dirty="0"/>
          </a:p>
          <a:p>
            <a:pPr marL="800100" lvl="2" indent="0">
              <a:buNone/>
            </a:pPr>
            <a:r>
              <a:rPr lang="en-US" sz="1800" dirty="0"/>
              <a:t>		</a:t>
            </a:r>
            <a:r>
              <a:rPr lang="en-US" sz="1800" dirty="0" smtClean="0"/>
              <a:t>INSERT </a:t>
            </a:r>
            <a:r>
              <a:rPr lang="en-US" sz="1800" dirty="0"/>
              <a:t>INTO UDO_EVENTS_GULP</a:t>
            </a:r>
          </a:p>
          <a:p>
            <a:pPr marL="1714500" lvl="4" indent="0">
              <a:buNone/>
            </a:pPr>
            <a:r>
              <a:rPr lang="en-US" sz="1800" dirty="0" smtClean="0"/>
              <a:t>VALUES</a:t>
            </a:r>
            <a:r>
              <a:rPr lang="en-US" sz="1800" dirty="0"/>
              <a:t>(@EVENTIME,@SERIALNUM,@UNI</a:t>
            </a:r>
            <a:r>
              <a:rPr lang="en-US" sz="1800" dirty="0" smtClean="0"/>
              <a:t>,@BADGEID,</a:t>
            </a:r>
            <a:br>
              <a:rPr lang="en-US" sz="1800" dirty="0" smtClean="0"/>
            </a:br>
            <a:r>
              <a:rPr lang="en-US" sz="1800" dirty="0" smtClean="0"/>
              <a:t>@</a:t>
            </a:r>
            <a:r>
              <a:rPr lang="en-US" sz="1800" dirty="0"/>
              <a:t>EVENTYPE,@EVENTID,@</a:t>
            </a:r>
            <a:r>
              <a:rPr lang="en-US" sz="1800" dirty="0" smtClean="0"/>
              <a:t>PANELIP,0,NULL</a:t>
            </a:r>
            <a:r>
              <a:rPr lang="en-US" sz="1800" dirty="0"/>
              <a:t>)</a:t>
            </a:r>
          </a:p>
          <a:p>
            <a:pPr marL="800100" lvl="2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END</a:t>
            </a:r>
          </a:p>
          <a:p>
            <a:pPr marL="0" indent="0">
              <a:buNone/>
            </a:pPr>
            <a:r>
              <a:rPr lang="en-US" sz="1800" dirty="0" smtClean="0"/>
              <a:t>END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88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OPENQUERY Syntax To Update GULP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INSERT OPENQUERY(GULP1P,'SELECT ID,EVENTIME,SERIALNUM,UNI</a:t>
            </a:r>
            <a:r>
              <a:rPr lang="en-US" dirty="0" smtClean="0"/>
              <a:t>, BADGEID,EVENTYPE,EVENTID,PANEL_IPADDRESS </a:t>
            </a:r>
            <a:r>
              <a:rPr lang="en-US" dirty="0"/>
              <a:t>FROM GULP_PROD.LENEL_DATA')</a:t>
            </a:r>
          </a:p>
          <a:p>
            <a:pPr marL="0" indent="0">
              <a:buNone/>
            </a:pPr>
            <a:r>
              <a:rPr lang="en-US" dirty="0"/>
              <a:t>SELECT ID,EVENTIME,SERIALNUM,UNI</a:t>
            </a:r>
            <a:r>
              <a:rPr lang="en-US" dirty="0" smtClean="0"/>
              <a:t>, BADGEID,EVENTYPE,EVENTID,PANELIP, </a:t>
            </a:r>
            <a:r>
              <a:rPr lang="en-US" dirty="0"/>
              <a:t>FROM UDO_EVENTS_GULP_SEND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30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Server Agent Job Steps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2643981"/>
            <a:ext cx="7715250" cy="19907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43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23</a:t>
            </a:fld>
            <a:endParaRPr lang="en-US" dirty="0"/>
          </a:p>
        </p:txBody>
      </p:sp>
      <p:pic>
        <p:nvPicPr>
          <p:cNvPr id="1026" name="Picture 2" descr="C:\Users\smc20\AppData\Local\Microsoft\Windows\Temporary Internet Files\Content.IE5\HYXS23CV\question-mark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0" y="1698625"/>
            <a:ext cx="4762500" cy="356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01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Further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Steve Cramer</a:t>
            </a:r>
          </a:p>
          <a:p>
            <a:pPr marL="0" indent="0">
              <a:buNone/>
            </a:pPr>
            <a:r>
              <a:rPr lang="en-US" dirty="0" smtClean="0"/>
              <a:t>Columbia University Information Technology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s.cramer@columbia.edu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(212) 854-3140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51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How Are UNIs Compromised?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Keylogging viruses</a:t>
            </a:r>
          </a:p>
          <a:p>
            <a:r>
              <a:rPr lang="en-US" dirty="0"/>
              <a:t>P</a:t>
            </a:r>
            <a:r>
              <a:rPr lang="en-US" dirty="0" smtClean="0"/>
              <a:t>hishing attacks</a:t>
            </a:r>
          </a:p>
          <a:p>
            <a:r>
              <a:rPr lang="en-US" dirty="0" smtClean="0"/>
              <a:t>Hacks </a:t>
            </a:r>
            <a:r>
              <a:rPr lang="en-US" dirty="0" smtClean="0"/>
              <a:t>of non-University application databases </a:t>
            </a:r>
            <a:r>
              <a:rPr lang="en-US" dirty="0" smtClean="0"/>
              <a:t>containing</a:t>
            </a:r>
            <a:r>
              <a:rPr lang="en-US" dirty="0" smtClean="0"/>
              <a:t> </a:t>
            </a:r>
            <a:r>
              <a:rPr lang="en-US" dirty="0" smtClean="0"/>
              <a:t>same credentials as </a:t>
            </a:r>
            <a:r>
              <a:rPr lang="en-US" dirty="0" smtClean="0"/>
              <a:t>University accounts.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83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What Do Bad Guys Want With UNIs?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 </a:t>
            </a:r>
            <a:r>
              <a:rPr lang="en-US" dirty="0"/>
              <a:t>to valuable University </a:t>
            </a:r>
            <a:r>
              <a:rPr lang="en-US" dirty="0" smtClean="0"/>
              <a:t>e-resources</a:t>
            </a:r>
          </a:p>
          <a:p>
            <a:pPr lvl="1"/>
            <a:r>
              <a:rPr lang="en-US" dirty="0" smtClean="0"/>
              <a:t>Legal, scientific and business research services</a:t>
            </a:r>
          </a:p>
          <a:p>
            <a:pPr lvl="1"/>
            <a:r>
              <a:rPr lang="en-US" dirty="0" smtClean="0"/>
              <a:t>Online books, newspapers and journals</a:t>
            </a:r>
          </a:p>
          <a:p>
            <a:r>
              <a:rPr lang="en-US" dirty="0" smtClean="0"/>
              <a:t>Send </a:t>
            </a:r>
            <a:r>
              <a:rPr lang="en-US" dirty="0"/>
              <a:t>spam using University email </a:t>
            </a:r>
            <a:r>
              <a:rPr lang="en-US" dirty="0" smtClean="0"/>
              <a:t>system</a:t>
            </a:r>
          </a:p>
          <a:p>
            <a:r>
              <a:rPr lang="en-US" dirty="0" smtClean="0"/>
              <a:t>Steal personal information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072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Monitoring Is Important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Detecting</a:t>
            </a:r>
            <a:r>
              <a:rPr lang="en-US" dirty="0" smtClean="0"/>
              <a:t> </a:t>
            </a:r>
            <a:r>
              <a:rPr lang="en-US" dirty="0" smtClean="0"/>
              <a:t>UNI misuse </a:t>
            </a:r>
            <a:r>
              <a:rPr lang="en-US" dirty="0"/>
              <a:t>requires constant </a:t>
            </a:r>
            <a:r>
              <a:rPr lang="en-US" dirty="0" smtClean="0"/>
              <a:t>vigilance by </a:t>
            </a:r>
            <a:r>
              <a:rPr lang="en-US" dirty="0"/>
              <a:t>University Network Security Team</a:t>
            </a:r>
            <a:r>
              <a:rPr lang="en-US" dirty="0" smtClean="0"/>
              <a:t>.</a:t>
            </a:r>
          </a:p>
          <a:p>
            <a:r>
              <a:rPr lang="en-US" dirty="0" smtClean="0"/>
              <a:t>After identifying, Security Team scrambles password and notifies individual’s school or department.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12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GULP Monitoring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Processes logs from 14+ different campus services that require  UNI authentication.</a:t>
            </a:r>
          </a:p>
          <a:p>
            <a:r>
              <a:rPr lang="en-US" dirty="0" smtClean="0"/>
              <a:t>Records UNI, IP address and login location.</a:t>
            </a:r>
            <a:endParaRPr lang="en-US" dirty="0"/>
          </a:p>
          <a:p>
            <a:r>
              <a:rPr lang="en-US" dirty="0" smtClean="0"/>
              <a:t>UNI probably </a:t>
            </a:r>
            <a:r>
              <a:rPr lang="en-US" dirty="0"/>
              <a:t>compromised if same </a:t>
            </a:r>
            <a:r>
              <a:rPr lang="en-US" dirty="0" smtClean="0"/>
              <a:t>UNI logs </a:t>
            </a:r>
            <a:r>
              <a:rPr lang="en-US" dirty="0" smtClean="0"/>
              <a:t>within </a:t>
            </a:r>
            <a:r>
              <a:rPr lang="en-US" dirty="0" smtClean="0"/>
              <a:t>72 hours from </a:t>
            </a:r>
            <a:r>
              <a:rPr lang="en-US" dirty="0"/>
              <a:t>either:</a:t>
            </a:r>
          </a:p>
          <a:p>
            <a:pPr lvl="1"/>
            <a:r>
              <a:rPr lang="en-US" dirty="0"/>
              <a:t>6+ locations </a:t>
            </a:r>
          </a:p>
          <a:p>
            <a:pPr lvl="1"/>
            <a:r>
              <a:rPr lang="en-US" dirty="0"/>
              <a:t>2+ countries</a:t>
            </a:r>
          </a:p>
          <a:p>
            <a:r>
              <a:rPr lang="en-US" dirty="0"/>
              <a:t>About </a:t>
            </a:r>
            <a:r>
              <a:rPr lang="en-US" dirty="0" smtClean="0"/>
              <a:t>300 UNIs compromised per </a:t>
            </a:r>
            <a:r>
              <a:rPr lang="en-US" dirty="0"/>
              <a:t>year.</a:t>
            </a:r>
          </a:p>
          <a:p>
            <a:pPr marL="342900" lvl="1" indent="-342900">
              <a:buFont typeface="Arial"/>
              <a:buChar char="•"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68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Step: Adding ID Card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with GULP, determining validity of UNI logins remained an imperfect science.</a:t>
            </a:r>
          </a:p>
          <a:p>
            <a:r>
              <a:rPr lang="en-US" dirty="0" smtClean="0"/>
              <a:t>The solution: ID card transactions.</a:t>
            </a:r>
          </a:p>
          <a:p>
            <a:r>
              <a:rPr lang="en-US" dirty="0" smtClean="0"/>
              <a:t>Card </a:t>
            </a:r>
            <a:r>
              <a:rPr lang="en-US" dirty="0"/>
              <a:t>transactions provide </a:t>
            </a:r>
            <a:r>
              <a:rPr lang="en-US" dirty="0" smtClean="0"/>
              <a:t>strong </a:t>
            </a:r>
            <a:r>
              <a:rPr lang="en-US" dirty="0"/>
              <a:t>evidence of a person’s actual location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Matching them with network logins, we can better deduce which net logins are truly valid.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74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</a:t>
            </a:r>
            <a:r>
              <a:rPr lang="en-US" dirty="0"/>
              <a:t>Safety and General Council approved after privacy concerns were met.</a:t>
            </a:r>
          </a:p>
          <a:p>
            <a:pPr lvl="1"/>
            <a:r>
              <a:rPr lang="en-US" dirty="0" smtClean="0"/>
              <a:t>Only Panel IP to be stored in GULP, not exact reader location.</a:t>
            </a:r>
          </a:p>
          <a:p>
            <a:pPr lvl="1"/>
            <a:r>
              <a:rPr lang="en-US" dirty="0"/>
              <a:t>Data </a:t>
            </a:r>
            <a:r>
              <a:rPr lang="en-US" dirty="0" smtClean="0"/>
              <a:t>to be destroyed </a:t>
            </a:r>
            <a:r>
              <a:rPr lang="en-US" dirty="0"/>
              <a:t>after 28 days.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3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Without Lenel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288298"/>
              </p:ext>
            </p:extLst>
          </p:nvPr>
        </p:nvGraphicFramePr>
        <p:xfrm>
          <a:off x="457200" y="1152525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Login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IP Address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Location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  <a:hlinkClick r:id="rId2"/>
                        </a:rPr>
                        <a:t>op2168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12/13/2016 14:36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  <a:hlinkClick r:id="rId3" tooltip="Greece - Forthnet"/>
                        </a:rPr>
                        <a:t>188.4.161.236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Greece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op2168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12/13/2016 12:17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3" tooltip="Greece - Forthnet"/>
                        </a:rPr>
                        <a:t>188.4.161.236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Greece</a:t>
                      </a:r>
                    </a:p>
                  </a:txBody>
                  <a:tcPr marL="85725" marR="9525" marT="9525" marB="9525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op2168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12/13/2016 10:19</a:t>
                      </a: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4" tooltip="- Areti Internet Ltd."/>
                        </a:rPr>
                        <a:t>191.101.30.254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Chile</a:t>
                      </a:r>
                    </a:p>
                  </a:txBody>
                  <a:tcPr marL="857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2"/>
                        </a:rPr>
                        <a:t>op2168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12/13/2016 7:06</a:t>
                      </a:r>
                    </a:p>
                  </a:txBody>
                  <a:tcPr marL="85725" marR="9525" marT="9525" marB="952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5" tooltip="Germany - Digital Ocean, Inc."/>
                        </a:rPr>
                        <a:t>138.68.105.232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Germany</a:t>
                      </a:r>
                    </a:p>
                  </a:txBody>
                  <a:tcPr marL="85725" marR="9525" marT="9525" marB="952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C2A7-F704-2644-9843-8016D4CEE198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8523" y="3383280"/>
            <a:ext cx="8228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This is a pretty clear-cut 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case. Not possible 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 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visit 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 Greece, Germany and Chile all within 5 hours.</a:t>
            </a:r>
          </a:p>
        </p:txBody>
      </p:sp>
    </p:spTree>
    <p:extLst>
      <p:ext uri="{BB962C8B-B14F-4D97-AF65-F5344CB8AC3E}">
        <p14:creationId xmlns:p14="http://schemas.microsoft.com/office/powerpoint/2010/main" val="282705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2223</TotalTime>
  <Words>966</Words>
  <Application>Microsoft Office PowerPoint</Application>
  <PresentationFormat>On-screen Show (4:3)</PresentationFormat>
  <Paragraphs>242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Using Lenel Data To Identify Compromised University Network IDs</vt:lpstr>
      <vt:lpstr>Columbia University Network Security</vt:lpstr>
      <vt:lpstr>How Are UNIs Compromised?</vt:lpstr>
      <vt:lpstr>What Do Bad Guys Want With UNIs?</vt:lpstr>
      <vt:lpstr>Monitoring Is Important</vt:lpstr>
      <vt:lpstr>GULP Monitoring System</vt:lpstr>
      <vt:lpstr>Next Step: Adding ID Card Data</vt:lpstr>
      <vt:lpstr>Project Approval</vt:lpstr>
      <vt:lpstr>Example 1: Without Lenel Data</vt:lpstr>
      <vt:lpstr>Example 1: With Lenel Data</vt:lpstr>
      <vt:lpstr>Example 2: Without Lenel Data</vt:lpstr>
      <vt:lpstr>Example 2: With Lenel Data</vt:lpstr>
      <vt:lpstr>Solution Specifications</vt:lpstr>
      <vt:lpstr>Solution Options - Lenel </vt:lpstr>
      <vt:lpstr>Solution Options – SQL Server</vt:lpstr>
      <vt:lpstr>Solution Options – SQL Server</vt:lpstr>
      <vt:lpstr>Solution Options – SQL Server</vt:lpstr>
      <vt:lpstr>Solutions Steps</vt:lpstr>
      <vt:lpstr>Solution Summary</vt:lpstr>
      <vt:lpstr>Trigger Syntax</vt:lpstr>
      <vt:lpstr>OPENQUERY Syntax To Update GULP</vt:lpstr>
      <vt:lpstr>SQL Server Agent Job Steps</vt:lpstr>
      <vt:lpstr>Questions</vt:lpstr>
      <vt:lpstr>For Further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Anand Rao</dc:creator>
  <cp:lastModifiedBy>CUIT</cp:lastModifiedBy>
  <cp:revision>158</cp:revision>
  <cp:lastPrinted>2017-06-02T19:48:29Z</cp:lastPrinted>
  <dcterms:created xsi:type="dcterms:W3CDTF">2014-10-22T17:48:36Z</dcterms:created>
  <dcterms:modified xsi:type="dcterms:W3CDTF">2017-06-06T04:48:33Z</dcterms:modified>
</cp:coreProperties>
</file>