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8" r:id="rId2"/>
    <p:sldId id="602" r:id="rId3"/>
    <p:sldId id="604" r:id="rId4"/>
    <p:sldId id="605" r:id="rId5"/>
    <p:sldId id="590" r:id="rId6"/>
    <p:sldId id="606" r:id="rId7"/>
    <p:sldId id="608" r:id="rId8"/>
    <p:sldId id="609" r:id="rId9"/>
    <p:sldId id="611" r:id="rId10"/>
    <p:sldId id="612" r:id="rId11"/>
    <p:sldId id="613" r:id="rId12"/>
    <p:sldId id="614" r:id="rId13"/>
    <p:sldId id="586" r:id="rId14"/>
    <p:sldId id="610" r:id="rId15"/>
    <p:sldId id="616" r:id="rId16"/>
    <p:sldId id="595" r:id="rId17"/>
    <p:sldId id="617" r:id="rId18"/>
    <p:sldId id="620" r:id="rId19"/>
    <p:sldId id="621" r:id="rId20"/>
    <p:sldId id="55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8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orient="horz" pos="2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322"/>
    <a:srgbClr val="EF3F38"/>
    <a:srgbClr val="1E6FEF"/>
    <a:srgbClr val="1A5BCC"/>
    <a:srgbClr val="32B9F9"/>
    <a:srgbClr val="FFFF35"/>
    <a:srgbClr val="929292"/>
    <a:srgbClr val="B1B1B1"/>
    <a:srgbClr val="CDCDCD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2" autoAdjust="0"/>
    <p:restoredTop sz="95283" autoAdjust="0"/>
  </p:normalViewPr>
  <p:slideViewPr>
    <p:cSldViewPr snapToGrid="0" snapToObjects="1" showGuides="1">
      <p:cViewPr varScale="1">
        <p:scale>
          <a:sx n="93" d="100"/>
          <a:sy n="93" d="100"/>
        </p:scale>
        <p:origin x="528" y="78"/>
      </p:cViewPr>
      <p:guideLst>
        <p:guide orient="horz" pos="468"/>
        <p:guide pos="240"/>
        <p:guide pos="5496"/>
        <p:guide orient="horz" pos="2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 snapToObjects="1">
      <p:cViewPr>
        <p:scale>
          <a:sx n="122" d="100"/>
          <a:sy n="122" d="100"/>
        </p:scale>
        <p:origin x="188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E0E8B-994F-5848-ABF1-C88B9A3D67D1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EFAF-D613-964C-94B9-C2DB56F51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4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D9E4-FEEE-B949-AA61-25EF2BA885CF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5EEB8-D3EF-5546-A267-47373502F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7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6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07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BLE removes the need to pair devices</a:t>
            </a:r>
            <a:endParaRPr lang="en-US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37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BLE removes the need to pair devices</a:t>
            </a:r>
            <a:endParaRPr lang="en-US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0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8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3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BLE removes the need to pair devices</a:t>
            </a:r>
            <a:endParaRPr lang="en-US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21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BLE removes the need to pair devices</a:t>
            </a:r>
            <a:endParaRPr lang="en-US" dirty="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7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6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5EEB8-D3EF-5546-A267-47373502FAA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9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4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5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7CD7D-5083-4743-9C01-168E601854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1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6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7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9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1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B824554-6512-1A41-8EC0-557545E5DA73}" type="datetimeFigureOut">
              <a:rPr lang="en-US" smtClean="0"/>
              <a:t>6/4/2017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F051F96-3C49-5B47-8E2F-3651DC663A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2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2528" y="4768025"/>
            <a:ext cx="153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Source Sans Pro" charset="0"/>
                <a:ea typeface="Source Sans Pro" charset="0"/>
                <a:cs typeface="Source Sans Pro" charset="0"/>
              </a:rPr>
              <a:t>Page </a:t>
            </a:r>
            <a:fld id="{D75659A9-B8B3-9A40-ABC9-9016AB1A3E33}" type="slidenum">
              <a:rPr lang="en-US" sz="900" smtClean="0">
                <a:latin typeface="Source Sans Pro" charset="0"/>
                <a:ea typeface="Source Sans Pro" charset="0"/>
                <a:cs typeface="Source Sans Pro" charset="0"/>
              </a:rPr>
              <a:pPr algn="r"/>
              <a:t>‹#›</a:t>
            </a:fld>
            <a:endParaRPr lang="en-US" sz="9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500" y="4703474"/>
            <a:ext cx="762100" cy="3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647902"/>
            <a:ext cx="6495408" cy="1102434"/>
          </a:xfrm>
        </p:spPr>
        <p:txBody>
          <a:bodyPr>
            <a:normAutofit fontScale="90000"/>
          </a:bodyPr>
          <a:lstStyle/>
          <a:p>
            <a:pPr defTabSz="914400">
              <a:tabLst>
                <a:tab pos="1485900" algn="l"/>
              </a:tabLst>
            </a:pPr>
            <a:r>
              <a:rPr lang="en-US" sz="2000" b="1" dirty="0" smtClean="0">
                <a:solidFill>
                  <a:srgbClr val="A51523"/>
                </a:solidFill>
              </a:rPr>
              <a:t>Access Control </a:t>
            </a:r>
            <a:r>
              <a:rPr lang="en-US" sz="2000" b="1" dirty="0" smtClean="0">
                <a:solidFill>
                  <a:srgbClr val="A51523"/>
                </a:solidFill>
                <a:sym typeface="Wingdings"/>
              </a:rPr>
              <a:t>| </a:t>
            </a:r>
            <a:r>
              <a:rPr lang="en-US" sz="2000" b="1" dirty="0" smtClean="0">
                <a:solidFill>
                  <a:srgbClr val="A51523"/>
                </a:solidFill>
              </a:rPr>
              <a:t>The Business Side</a:t>
            </a:r>
            <a:br>
              <a:rPr lang="en-US" sz="2000" b="1" dirty="0" smtClean="0">
                <a:solidFill>
                  <a:srgbClr val="A51523"/>
                </a:solidFill>
              </a:rPr>
            </a:br>
            <a:r>
              <a:rPr lang="en-US" sz="1800" dirty="0" smtClean="0"/>
              <a:t>Presentation to HELUG 2017 </a:t>
            </a:r>
            <a:br>
              <a:rPr lang="en-US" sz="1800" dirty="0" smtClean="0"/>
            </a:br>
            <a:r>
              <a:rPr lang="en-US" sz="1800" dirty="0" smtClean="0"/>
              <a:t>Ted Reavis, Wake Forest University </a:t>
            </a:r>
            <a:br>
              <a:rPr lang="en-US" sz="1800" dirty="0" smtClean="0"/>
            </a:br>
            <a:r>
              <a:rPr lang="en-US" sz="1800" dirty="0" smtClean="0"/>
              <a:t>Jay Kohn, Stanford University</a:t>
            </a:r>
            <a:endParaRPr lang="en-US" sz="16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247650"/>
            <a:ext cx="4570413" cy="3155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7650"/>
            <a:ext cx="4572000" cy="31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remuir.com/wp-content/uploads/2017/03/alternativ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35440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ALTERNATIVES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7055" y="2321006"/>
            <a:ext cx="5389419" cy="2193844"/>
            <a:chOff x="-3122240" y="2457940"/>
            <a:chExt cx="4999052" cy="2193844"/>
          </a:xfrm>
        </p:grpSpPr>
        <p:sp>
          <p:nvSpPr>
            <p:cNvPr id="11" name="Rechteck 11"/>
            <p:cNvSpPr/>
            <p:nvPr/>
          </p:nvSpPr>
          <p:spPr bwMode="gray">
            <a:xfrm>
              <a:off x="-3122240" y="2457940"/>
              <a:ext cx="4857690" cy="2193844"/>
            </a:xfrm>
            <a:prstGeom prst="rect">
              <a:avLst/>
            </a:prstGeom>
            <a:solidFill>
              <a:srgbClr val="1E6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836836" y="2734401"/>
              <a:ext cx="4713648" cy="1609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OPTION 2</a:t>
              </a: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Fund as needed</a:t>
              </a:r>
              <a:endParaRPr lang="en-US" sz="28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000" i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 over the wall</a:t>
              </a:r>
            </a:p>
            <a:p>
              <a:pPr marL="342900" indent="-34290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Apply for central funds on project basis</a:t>
              </a:r>
            </a:p>
            <a:p>
              <a:pPr marL="342900" indent="-34290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Apply for central funds as needed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9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remuir.com/wp-content/uploads/2017/03/alternativ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35440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ALTERNATIVES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" y="1330037"/>
            <a:ext cx="5680365" cy="3184814"/>
            <a:chOff x="-690528" y="2092156"/>
            <a:chExt cx="5680365" cy="3184814"/>
          </a:xfrm>
        </p:grpSpPr>
        <p:sp>
          <p:nvSpPr>
            <p:cNvPr id="11" name="Rechteck 11"/>
            <p:cNvSpPr/>
            <p:nvPr/>
          </p:nvSpPr>
          <p:spPr bwMode="gray">
            <a:xfrm>
              <a:off x="-690528" y="2092156"/>
              <a:ext cx="5680365" cy="3184814"/>
            </a:xfrm>
            <a:prstGeom prst="rect">
              <a:avLst/>
            </a:prstGeom>
            <a:solidFill>
              <a:srgbClr val="EF3F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58856" y="2571895"/>
              <a:ext cx="4550821" cy="2132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OPTION 3</a:t>
              </a: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Have a plan</a:t>
              </a:r>
              <a:endParaRPr lang="en-US" sz="28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000" i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 through the wall</a:t>
              </a:r>
            </a:p>
            <a:p>
              <a:pPr marL="342900" indent="-34290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Determine the life of the equipment</a:t>
              </a:r>
            </a:p>
            <a:p>
              <a:pPr marL="342900" indent="-34290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Determine the cost of replacement</a:t>
              </a:r>
            </a:p>
            <a:p>
              <a:pPr marL="342900" indent="-34290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Establish funding source through rates or central funds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80" y="1924627"/>
            <a:ext cx="4514929" cy="14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HAVE A PLAN!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9418" y="941717"/>
            <a:ext cx="3158836" cy="343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Aft>
                <a:spcPts val="1800"/>
              </a:spcAft>
              <a:buSzPct val="90000"/>
            </a:pPr>
            <a:r>
              <a:rPr lang="en-US" sz="2200" dirty="0" smtClean="0">
                <a:latin typeface="Source Sans Pro" charset="0"/>
                <a:ea typeface="Source Sans Pro" charset="0"/>
                <a:cs typeface="Source Sans Pro" charset="0"/>
              </a:rPr>
              <a:t>Worked with VAR to identify reasonable life of equipment</a:t>
            </a: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ct val="85000"/>
              </a:lnSpc>
              <a:spcAft>
                <a:spcPts val="1800"/>
              </a:spcAft>
              <a:buSzPct val="90000"/>
            </a:pPr>
            <a:r>
              <a:rPr lang="en-US" sz="2200" dirty="0" smtClean="0">
                <a:latin typeface="Source Sans Pro" charset="0"/>
                <a:ea typeface="Source Sans Pro" charset="0"/>
                <a:cs typeface="Source Sans Pro" charset="0"/>
              </a:rPr>
              <a:t>Worked with Finance to identify funding alternatives</a:t>
            </a: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ct val="85000"/>
              </a:lnSpc>
              <a:spcAft>
                <a:spcPts val="1800"/>
              </a:spcAft>
              <a:buSzPct val="90000"/>
            </a:pPr>
            <a:r>
              <a:rPr lang="en-US" sz="2200" dirty="0" smtClean="0">
                <a:latin typeface="Source Sans Pro" charset="0"/>
                <a:ea typeface="Source Sans Pro" charset="0"/>
                <a:cs typeface="Source Sans Pro" charset="0"/>
              </a:rPr>
              <a:t>Developed a model that would reflect funding for daily operations as well as refresh</a:t>
            </a:r>
          </a:p>
        </p:txBody>
      </p:sp>
      <p:pic>
        <p:nvPicPr>
          <p:cNvPr id="5124" name="Picture 4" descr="http://pattyklinecapaldo.com/wp-content/uploads/2015/09/freedom_breaking_through_w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55" y="830877"/>
            <a:ext cx="5440494" cy="40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BUILDING A PLAN FOR GETTING FROM </a:t>
            </a:r>
            <a:r>
              <a:rPr lang="en-US" sz="2000" b="1" i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DAILY</a:t>
            </a:r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 TO </a:t>
            </a:r>
            <a:r>
              <a:rPr lang="en-US" sz="2000" b="1" i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FUTURE</a:t>
            </a:r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 </a:t>
            </a:r>
            <a:r>
              <a:rPr lang="en-US" sz="2000" b="1" spc="130" dirty="0" smtClean="0">
                <a:solidFill>
                  <a:srgbClr val="9C1322"/>
                </a:solidFill>
                <a:latin typeface="Source Sans Pro"/>
                <a:cs typeface="Source Sans Pro"/>
              </a:rPr>
              <a:t>DETERMINING FACTORS</a:t>
            </a:r>
            <a:endParaRPr lang="en-US" sz="2000" spc="130" dirty="0">
              <a:solidFill>
                <a:srgbClr val="9C1322"/>
              </a:solidFill>
              <a:latin typeface="Source Sans Pro"/>
              <a:cs typeface="Source Sans Pro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307650"/>
            <a:ext cx="1849582" cy="2987260"/>
            <a:chOff x="457200" y="663493"/>
            <a:chExt cx="2352850" cy="2987260"/>
          </a:xfrm>
        </p:grpSpPr>
        <p:sp>
          <p:nvSpPr>
            <p:cNvPr id="23" name="Rechteck 11"/>
            <p:cNvSpPr/>
            <p:nvPr/>
          </p:nvSpPr>
          <p:spPr bwMode="gray">
            <a:xfrm>
              <a:off x="457200" y="663493"/>
              <a:ext cx="2017987" cy="2987260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081" y="838561"/>
              <a:ext cx="2278969" cy="540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DAILY OPERATIONS</a:t>
              </a:r>
              <a:endParaRPr lang="en-US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42018" y="1307650"/>
            <a:ext cx="1849582" cy="2987260"/>
            <a:chOff x="457200" y="663493"/>
            <a:chExt cx="2352850" cy="2987260"/>
          </a:xfrm>
        </p:grpSpPr>
        <p:sp>
          <p:nvSpPr>
            <p:cNvPr id="38" name="Rechteck 11"/>
            <p:cNvSpPr/>
            <p:nvPr/>
          </p:nvSpPr>
          <p:spPr bwMode="gray">
            <a:xfrm>
              <a:off x="457200" y="663493"/>
              <a:ext cx="2017987" cy="2987260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81" y="838561"/>
              <a:ext cx="2278969" cy="318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FUTURES</a:t>
              </a:r>
              <a:endParaRPr lang="en-US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02444" y="2850900"/>
            <a:ext cx="4894101" cy="671269"/>
            <a:chOff x="2102444" y="2684645"/>
            <a:chExt cx="4894101" cy="671269"/>
          </a:xfrm>
        </p:grpSpPr>
        <p:sp>
          <p:nvSpPr>
            <p:cNvPr id="48" name="_color1"/>
            <p:cNvSpPr>
              <a:spLocks/>
            </p:cNvSpPr>
            <p:nvPr/>
          </p:nvSpPr>
          <p:spPr bwMode="gray">
            <a:xfrm>
              <a:off x="2102444" y="2684645"/>
              <a:ext cx="4894101" cy="671269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4193" y="709"/>
                </a:cxn>
                <a:cxn ang="0">
                  <a:pos x="4472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4472" h="709">
                  <a:moveTo>
                    <a:pt x="0" y="709"/>
                  </a:moveTo>
                  <a:lnTo>
                    <a:pt x="4193" y="709"/>
                  </a:lnTo>
                  <a:lnTo>
                    <a:pt x="4472" y="0"/>
                  </a:ln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B1B1B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8166" y="2837065"/>
              <a:ext cx="3645292" cy="302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Track cost of people, software, hardware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2444" y="1307650"/>
            <a:ext cx="4542684" cy="674615"/>
            <a:chOff x="2102444" y="1141395"/>
            <a:chExt cx="4542684" cy="674615"/>
          </a:xfrm>
        </p:grpSpPr>
        <p:sp>
          <p:nvSpPr>
            <p:cNvPr id="42" name="_color1"/>
            <p:cNvSpPr>
              <a:spLocks/>
            </p:cNvSpPr>
            <p:nvPr/>
          </p:nvSpPr>
          <p:spPr bwMode="gray">
            <a:xfrm>
              <a:off x="2102444" y="1141395"/>
              <a:ext cx="4542684" cy="674615"/>
            </a:xfrm>
            <a:custGeom>
              <a:avLst/>
              <a:gdLst/>
              <a:ahLst/>
              <a:cxnLst>
                <a:cxn ang="0">
                  <a:pos x="387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151" y="712"/>
                </a:cxn>
                <a:cxn ang="0">
                  <a:pos x="3872" y="0"/>
                </a:cxn>
              </a:cxnLst>
              <a:rect l="0" t="0" r="r" b="b"/>
              <a:pathLst>
                <a:path w="4151" h="712">
                  <a:moveTo>
                    <a:pt x="387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151" y="712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28166" y="1244913"/>
              <a:ext cx="4141812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Need to fund  people (system and application administrators, developer, support staff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2444" y="3621411"/>
            <a:ext cx="4542684" cy="673499"/>
            <a:chOff x="2102444" y="3455156"/>
            <a:chExt cx="4542684" cy="673499"/>
          </a:xfrm>
        </p:grpSpPr>
        <p:sp>
          <p:nvSpPr>
            <p:cNvPr id="49" name="_color1"/>
            <p:cNvSpPr>
              <a:spLocks/>
            </p:cNvSpPr>
            <p:nvPr/>
          </p:nvSpPr>
          <p:spPr bwMode="gray">
            <a:xfrm>
              <a:off x="2102444" y="3455156"/>
              <a:ext cx="4542684" cy="673499"/>
            </a:xfrm>
            <a:custGeom>
              <a:avLst/>
              <a:gdLst/>
              <a:ahLst/>
              <a:cxnLst>
                <a:cxn ang="0">
                  <a:pos x="0" y="711"/>
                </a:cxn>
                <a:cxn ang="0">
                  <a:pos x="3872" y="711"/>
                </a:cxn>
                <a:cxn ang="0">
                  <a:pos x="4151" y="0"/>
                </a:cxn>
                <a:cxn ang="0">
                  <a:pos x="0" y="0"/>
                </a:cxn>
                <a:cxn ang="0">
                  <a:pos x="0" y="711"/>
                </a:cxn>
              </a:cxnLst>
              <a:rect l="0" t="0" r="r" b="b"/>
              <a:pathLst>
                <a:path w="4151" h="711">
                  <a:moveTo>
                    <a:pt x="0" y="711"/>
                  </a:moveTo>
                  <a:lnTo>
                    <a:pt x="3872" y="711"/>
                  </a:lnTo>
                  <a:lnTo>
                    <a:pt x="4151" y="0"/>
                  </a:lnTo>
                  <a:lnTo>
                    <a:pt x="0" y="0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92929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808" y="3536450"/>
              <a:ext cx="3431701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Develop a model to cover all current and projected costs</a:t>
              </a:r>
              <a:endParaRPr lang="en-US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2444" y="2079275"/>
            <a:ext cx="4891526" cy="672384"/>
            <a:chOff x="2102444" y="1913020"/>
            <a:chExt cx="4891526" cy="672384"/>
          </a:xfrm>
        </p:grpSpPr>
        <p:sp>
          <p:nvSpPr>
            <p:cNvPr id="45" name="_color1"/>
            <p:cNvSpPr>
              <a:spLocks/>
            </p:cNvSpPr>
            <p:nvPr/>
          </p:nvSpPr>
          <p:spPr bwMode="gray">
            <a:xfrm>
              <a:off x="2102444" y="1913020"/>
              <a:ext cx="4891526" cy="672384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4470" y="709"/>
                </a:cxn>
                <a:cxn ang="0">
                  <a:pos x="4193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4470" h="709">
                  <a:moveTo>
                    <a:pt x="0" y="709"/>
                  </a:moveTo>
                  <a:lnTo>
                    <a:pt x="4470" y="709"/>
                  </a:lnTo>
                  <a:lnTo>
                    <a:pt x="4193" y="0"/>
                  </a:ln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CDCD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34808" y="2100670"/>
              <a:ext cx="4401519" cy="301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Need to fund break/fix repairs and maintenance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1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BUILDING A PLAN FOR GETTING FROM </a:t>
            </a:r>
            <a:r>
              <a:rPr lang="en-US" sz="2000" b="1" i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DAILY</a:t>
            </a:r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 TO </a:t>
            </a:r>
            <a:r>
              <a:rPr lang="en-US" sz="2000" b="1" i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FUTURE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  <a:p>
            <a:r>
              <a:rPr lang="en-US" sz="2000" b="1" spc="130" dirty="0" smtClean="0">
                <a:solidFill>
                  <a:srgbClr val="9C1322"/>
                </a:solidFill>
                <a:latin typeface="Source Sans Pro"/>
                <a:cs typeface="Source Sans Pro"/>
              </a:rPr>
              <a:t>MODEL</a:t>
            </a:r>
            <a:endParaRPr lang="en-US" sz="2000" spc="130" dirty="0">
              <a:solidFill>
                <a:srgbClr val="9C1322"/>
              </a:solidFill>
              <a:latin typeface="Source Sans Pro"/>
              <a:cs typeface="Source Sans Pro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307650"/>
            <a:ext cx="1849582" cy="2987260"/>
            <a:chOff x="457200" y="663493"/>
            <a:chExt cx="2352850" cy="2987260"/>
          </a:xfrm>
        </p:grpSpPr>
        <p:sp>
          <p:nvSpPr>
            <p:cNvPr id="23" name="Rechteck 11"/>
            <p:cNvSpPr/>
            <p:nvPr/>
          </p:nvSpPr>
          <p:spPr bwMode="gray">
            <a:xfrm>
              <a:off x="457200" y="663493"/>
              <a:ext cx="2017987" cy="2987260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1081" y="838561"/>
              <a:ext cx="2278969" cy="540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DAILY OPERATIONS</a:t>
              </a:r>
              <a:endParaRPr lang="en-US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42018" y="1307650"/>
            <a:ext cx="1849582" cy="2987260"/>
            <a:chOff x="457200" y="663493"/>
            <a:chExt cx="2352850" cy="2987260"/>
          </a:xfrm>
        </p:grpSpPr>
        <p:sp>
          <p:nvSpPr>
            <p:cNvPr id="38" name="Rechteck 11"/>
            <p:cNvSpPr/>
            <p:nvPr/>
          </p:nvSpPr>
          <p:spPr bwMode="gray">
            <a:xfrm>
              <a:off x="457200" y="663493"/>
              <a:ext cx="2017987" cy="2987260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1081" y="838561"/>
              <a:ext cx="2278969" cy="318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FUTURES</a:t>
              </a:r>
              <a:endParaRPr lang="en-US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02444" y="2850900"/>
            <a:ext cx="4894101" cy="671269"/>
            <a:chOff x="2102444" y="2684645"/>
            <a:chExt cx="4894101" cy="671269"/>
          </a:xfrm>
        </p:grpSpPr>
        <p:sp>
          <p:nvSpPr>
            <p:cNvPr id="48" name="_color1"/>
            <p:cNvSpPr>
              <a:spLocks/>
            </p:cNvSpPr>
            <p:nvPr/>
          </p:nvSpPr>
          <p:spPr bwMode="gray">
            <a:xfrm>
              <a:off x="2102444" y="2684645"/>
              <a:ext cx="4894101" cy="671269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4193" y="709"/>
                </a:cxn>
                <a:cxn ang="0">
                  <a:pos x="4472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4472" h="709">
                  <a:moveTo>
                    <a:pt x="0" y="709"/>
                  </a:moveTo>
                  <a:lnTo>
                    <a:pt x="4193" y="709"/>
                  </a:lnTo>
                  <a:lnTo>
                    <a:pt x="4472" y="0"/>
                  </a:ln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B1B1B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8166" y="2837065"/>
              <a:ext cx="3645292" cy="302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Track cost of people, software, hardware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2444" y="1307650"/>
            <a:ext cx="4542684" cy="674615"/>
            <a:chOff x="2102444" y="1141395"/>
            <a:chExt cx="4542684" cy="674615"/>
          </a:xfrm>
        </p:grpSpPr>
        <p:sp>
          <p:nvSpPr>
            <p:cNvPr id="42" name="_color1"/>
            <p:cNvSpPr>
              <a:spLocks/>
            </p:cNvSpPr>
            <p:nvPr/>
          </p:nvSpPr>
          <p:spPr bwMode="gray">
            <a:xfrm>
              <a:off x="2102444" y="1141395"/>
              <a:ext cx="4542684" cy="674615"/>
            </a:xfrm>
            <a:custGeom>
              <a:avLst/>
              <a:gdLst/>
              <a:ahLst/>
              <a:cxnLst>
                <a:cxn ang="0">
                  <a:pos x="387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151" y="712"/>
                </a:cxn>
                <a:cxn ang="0">
                  <a:pos x="3872" y="0"/>
                </a:cxn>
              </a:cxnLst>
              <a:rect l="0" t="0" r="r" b="b"/>
              <a:pathLst>
                <a:path w="4151" h="712">
                  <a:moveTo>
                    <a:pt x="387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151" y="712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rgbClr val="E1E1E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228166" y="1244913"/>
              <a:ext cx="4029013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Need to fund system administrators and application administrators (and manager)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2444" y="3621411"/>
            <a:ext cx="4542684" cy="673499"/>
            <a:chOff x="2102444" y="3455156"/>
            <a:chExt cx="4542684" cy="673499"/>
          </a:xfrm>
        </p:grpSpPr>
        <p:sp>
          <p:nvSpPr>
            <p:cNvPr id="49" name="_color1"/>
            <p:cNvSpPr>
              <a:spLocks/>
            </p:cNvSpPr>
            <p:nvPr/>
          </p:nvSpPr>
          <p:spPr bwMode="gray">
            <a:xfrm>
              <a:off x="2102444" y="3455156"/>
              <a:ext cx="4542684" cy="673499"/>
            </a:xfrm>
            <a:custGeom>
              <a:avLst/>
              <a:gdLst/>
              <a:ahLst/>
              <a:cxnLst>
                <a:cxn ang="0">
                  <a:pos x="0" y="711"/>
                </a:cxn>
                <a:cxn ang="0">
                  <a:pos x="3872" y="711"/>
                </a:cxn>
                <a:cxn ang="0">
                  <a:pos x="4151" y="0"/>
                </a:cxn>
                <a:cxn ang="0">
                  <a:pos x="0" y="0"/>
                </a:cxn>
                <a:cxn ang="0">
                  <a:pos x="0" y="711"/>
                </a:cxn>
              </a:cxnLst>
              <a:rect l="0" t="0" r="r" b="b"/>
              <a:pathLst>
                <a:path w="4151" h="711">
                  <a:moveTo>
                    <a:pt x="0" y="711"/>
                  </a:moveTo>
                  <a:lnTo>
                    <a:pt x="3872" y="711"/>
                  </a:lnTo>
                  <a:lnTo>
                    <a:pt x="4151" y="0"/>
                  </a:lnTo>
                  <a:lnTo>
                    <a:pt x="0" y="0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92929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808" y="3536450"/>
              <a:ext cx="3431701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Develop a model to cover all current and projected costs</a:t>
              </a:r>
              <a:endParaRPr lang="en-US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2444" y="2079275"/>
            <a:ext cx="4891526" cy="672384"/>
            <a:chOff x="2102444" y="1913020"/>
            <a:chExt cx="4891526" cy="672384"/>
          </a:xfrm>
        </p:grpSpPr>
        <p:sp>
          <p:nvSpPr>
            <p:cNvPr id="45" name="_color1"/>
            <p:cNvSpPr>
              <a:spLocks/>
            </p:cNvSpPr>
            <p:nvPr/>
          </p:nvSpPr>
          <p:spPr bwMode="gray">
            <a:xfrm>
              <a:off x="2102444" y="1913020"/>
              <a:ext cx="4891526" cy="672384"/>
            </a:xfrm>
            <a:custGeom>
              <a:avLst/>
              <a:gdLst/>
              <a:ahLst/>
              <a:cxnLst>
                <a:cxn ang="0">
                  <a:pos x="0" y="709"/>
                </a:cxn>
                <a:cxn ang="0">
                  <a:pos x="4470" y="709"/>
                </a:cxn>
                <a:cxn ang="0">
                  <a:pos x="4193" y="0"/>
                </a:cxn>
                <a:cxn ang="0">
                  <a:pos x="0" y="0"/>
                </a:cxn>
                <a:cxn ang="0">
                  <a:pos x="0" y="709"/>
                </a:cxn>
              </a:cxnLst>
              <a:rect l="0" t="0" r="r" b="b"/>
              <a:pathLst>
                <a:path w="4470" h="709">
                  <a:moveTo>
                    <a:pt x="0" y="709"/>
                  </a:moveTo>
                  <a:lnTo>
                    <a:pt x="4470" y="709"/>
                  </a:lnTo>
                  <a:lnTo>
                    <a:pt x="4193" y="0"/>
                  </a:lnTo>
                  <a:lnTo>
                    <a:pt x="0" y="0"/>
                  </a:lnTo>
                  <a:lnTo>
                    <a:pt x="0" y="709"/>
                  </a:lnTo>
                  <a:close/>
                </a:path>
              </a:pathLst>
            </a:custGeom>
            <a:solidFill>
              <a:srgbClr val="CDCDC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360000" tIns="72000" rIns="504000" bIns="72000" anchor="ctr"/>
            <a:lstStyle/>
            <a:p>
              <a:pPr defTabSz="801688" eaLnBrk="0" hangingPunct="0"/>
              <a:endParaRPr lang="en-US" sz="2000" cap="all" noProof="1">
                <a:solidFill>
                  <a:srgbClr val="FFFFFF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34808" y="2008204"/>
              <a:ext cx="4401519" cy="51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Need to fund field support from technicians, networking, and 24 hour staff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964950"/>
            <a:ext cx="9019391" cy="3771899"/>
            <a:chOff x="0" y="742951"/>
            <a:chExt cx="9019391" cy="3771899"/>
          </a:xfrm>
        </p:grpSpPr>
        <p:sp>
          <p:nvSpPr>
            <p:cNvPr id="24" name="Rechteck 11"/>
            <p:cNvSpPr/>
            <p:nvPr/>
          </p:nvSpPr>
          <p:spPr bwMode="gray">
            <a:xfrm>
              <a:off x="2025422" y="742951"/>
              <a:ext cx="4968547" cy="267912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6" name="Rechteck 11"/>
            <p:cNvSpPr/>
            <p:nvPr/>
          </p:nvSpPr>
          <p:spPr bwMode="gray">
            <a:xfrm>
              <a:off x="0" y="857328"/>
              <a:ext cx="2086759" cy="365752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" name="Rechteck 11"/>
            <p:cNvSpPr/>
            <p:nvPr/>
          </p:nvSpPr>
          <p:spPr bwMode="gray">
            <a:xfrm>
              <a:off x="6932632" y="742951"/>
              <a:ext cx="2086759" cy="3635085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1116" y="1122623"/>
            <a:ext cx="2854247" cy="2051800"/>
            <a:chOff x="1178170" y="1050334"/>
            <a:chExt cx="2934011" cy="2255761"/>
          </a:xfrm>
        </p:grpSpPr>
        <p:grpSp>
          <p:nvGrpSpPr>
            <p:cNvPr id="5" name="Group 4"/>
            <p:cNvGrpSpPr/>
            <p:nvPr/>
          </p:nvGrpSpPr>
          <p:grpSpPr>
            <a:xfrm>
              <a:off x="1178170" y="1050334"/>
              <a:ext cx="2934011" cy="2255761"/>
              <a:chOff x="1178170" y="1050334"/>
              <a:chExt cx="3073407" cy="2496430"/>
            </a:xfrm>
          </p:grpSpPr>
          <p:sp>
            <p:nvSpPr>
              <p:cNvPr id="35" name="Abgerundetes Rechteck 199"/>
              <p:cNvSpPr/>
              <p:nvPr/>
            </p:nvSpPr>
            <p:spPr bwMode="gray">
              <a:xfrm>
                <a:off x="1178170" y="1050334"/>
                <a:ext cx="3073407" cy="249643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>
                <a:outerShdw blurRad="63500" dist="25400" dir="2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Abgerundetes Rechteck 200"/>
              <p:cNvSpPr/>
              <p:nvPr/>
            </p:nvSpPr>
            <p:spPr bwMode="gray">
              <a:xfrm>
                <a:off x="1261724" y="1123359"/>
                <a:ext cx="2908081" cy="2339203"/>
              </a:xfrm>
              <a:prstGeom prst="roundRect">
                <a:avLst>
                  <a:gd name="adj" fmla="val 0"/>
                </a:avLst>
              </a:prstGeom>
              <a:solidFill>
                <a:srgbClr val="9C1322"/>
              </a:solidFill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endPara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492551" y="1269877"/>
              <a:ext cx="2476983" cy="1428017"/>
              <a:chOff x="517831" y="686659"/>
              <a:chExt cx="1857982" cy="142801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17831" y="1134984"/>
                <a:ext cx="1857982" cy="97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OPTIONS: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10 years – conservative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12 years – realistic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15 years – taking chances</a:t>
                </a:r>
                <a:endPara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1081" y="686659"/>
                <a:ext cx="1640567" cy="3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EQUIPMENT LIFE</a:t>
                </a:r>
                <a:endParaRPr lang="en-US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151911" y="1122623"/>
            <a:ext cx="2854247" cy="2051800"/>
            <a:chOff x="1178170" y="1050334"/>
            <a:chExt cx="2934011" cy="2255761"/>
          </a:xfrm>
        </p:grpSpPr>
        <p:grpSp>
          <p:nvGrpSpPr>
            <p:cNvPr id="46" name="Group 45"/>
            <p:cNvGrpSpPr/>
            <p:nvPr/>
          </p:nvGrpSpPr>
          <p:grpSpPr>
            <a:xfrm>
              <a:off x="1178170" y="1050334"/>
              <a:ext cx="2934011" cy="2255761"/>
              <a:chOff x="1178170" y="1050334"/>
              <a:chExt cx="3073407" cy="2496430"/>
            </a:xfrm>
          </p:grpSpPr>
          <p:sp>
            <p:nvSpPr>
              <p:cNvPr id="56" name="Abgerundetes Rechteck 199"/>
              <p:cNvSpPr/>
              <p:nvPr/>
            </p:nvSpPr>
            <p:spPr bwMode="gray">
              <a:xfrm>
                <a:off x="1178170" y="1050334"/>
                <a:ext cx="3073407" cy="249643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>
                <a:outerShdw blurRad="63500" dist="25400" dir="2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Abgerundetes Rechteck 200"/>
              <p:cNvSpPr/>
              <p:nvPr/>
            </p:nvSpPr>
            <p:spPr bwMode="gray">
              <a:xfrm>
                <a:off x="1261724" y="1123359"/>
                <a:ext cx="2908081" cy="2339203"/>
              </a:xfrm>
              <a:prstGeom prst="roundRect">
                <a:avLst>
                  <a:gd name="adj" fmla="val 0"/>
                </a:avLst>
              </a:prstGeom>
              <a:solidFill>
                <a:srgbClr val="9C1322"/>
              </a:solidFill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endPara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492551" y="1269877"/>
              <a:ext cx="2454133" cy="1962888"/>
              <a:chOff x="517831" y="686659"/>
              <a:chExt cx="1840842" cy="196288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17831" y="1114469"/>
                <a:ext cx="1840842" cy="1535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Determine weighting of parts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Various equipment life lengths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Growth, use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Operational environment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Interruption to essential ops</a:t>
                </a:r>
                <a:endPara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31081" y="686659"/>
                <a:ext cx="1640567" cy="318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FORMULA</a:t>
                </a:r>
                <a:endParaRPr lang="en-US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112706" y="1122623"/>
            <a:ext cx="2854247" cy="2051800"/>
            <a:chOff x="1178170" y="1050334"/>
            <a:chExt cx="2934011" cy="2255761"/>
          </a:xfrm>
        </p:grpSpPr>
        <p:grpSp>
          <p:nvGrpSpPr>
            <p:cNvPr id="59" name="Group 58"/>
            <p:cNvGrpSpPr/>
            <p:nvPr/>
          </p:nvGrpSpPr>
          <p:grpSpPr>
            <a:xfrm>
              <a:off x="1178170" y="1050334"/>
              <a:ext cx="2934011" cy="2255761"/>
              <a:chOff x="1178170" y="1050334"/>
              <a:chExt cx="3073407" cy="2496430"/>
            </a:xfrm>
          </p:grpSpPr>
          <p:sp>
            <p:nvSpPr>
              <p:cNvPr id="63" name="Abgerundetes Rechteck 199"/>
              <p:cNvSpPr/>
              <p:nvPr/>
            </p:nvSpPr>
            <p:spPr bwMode="gray">
              <a:xfrm>
                <a:off x="1178170" y="1050334"/>
                <a:ext cx="3073407" cy="2496430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12700">
                <a:noFill/>
                <a:round/>
                <a:headEnd/>
                <a:tailEnd/>
              </a:ln>
              <a:effectLst>
                <a:outerShdw blurRad="63500" dist="25400" dir="24000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Abgerundetes Rechteck 200"/>
              <p:cNvSpPr/>
              <p:nvPr/>
            </p:nvSpPr>
            <p:spPr bwMode="gray">
              <a:xfrm>
                <a:off x="1261724" y="1123359"/>
                <a:ext cx="2908081" cy="2339203"/>
              </a:xfrm>
              <a:prstGeom prst="roundRect">
                <a:avLst>
                  <a:gd name="adj" fmla="val 0"/>
                </a:avLst>
              </a:prstGeom>
              <a:solidFill>
                <a:srgbClr val="9C1322"/>
              </a:solidFill>
              <a:ln w="12700">
                <a:noFill/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endParaRPr lang="en-US" sz="1400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492551" y="1269877"/>
              <a:ext cx="2476983" cy="1705162"/>
              <a:chOff x="517831" y="686659"/>
              <a:chExt cx="1857982" cy="170516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17831" y="1114469"/>
                <a:ext cx="1857982" cy="1277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Reach out to peers for 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reviews/recommendations on devices, maintenance, etc.</a:t>
                </a: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r>
                  <a:rPr lang="en-US" sz="1400" dirty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HELUG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listserve</a:t>
                </a:r>
                <a:endParaRPr lang="en-US" sz="1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  <a:p>
                <a:pPr>
                  <a:lnSpc>
                    <a:spcPct val="85000"/>
                  </a:lnSpc>
                  <a:spcAft>
                    <a:spcPts val="400"/>
                  </a:spcAft>
                  <a:buSzPct val="90000"/>
                </a:pPr>
                <a:endParaRPr lang="en-US" sz="1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31081" y="686659"/>
                <a:ext cx="1640567" cy="350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Aft>
                    <a:spcPts val="1200"/>
                  </a:spcAft>
                </a:pPr>
                <a:r>
                  <a:rPr lang="en-US" b="1" dirty="0" smtClean="0">
                    <a:solidFill>
                      <a:schemeClr val="bg1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RESEARCH</a:t>
                </a:r>
                <a:endParaRPr lang="en-US" b="1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23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FORMULA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93984"/>
              </p:ext>
            </p:extLst>
          </p:nvPr>
        </p:nvGraphicFramePr>
        <p:xfrm>
          <a:off x="381000" y="590708"/>
          <a:ext cx="4098431" cy="4406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168"/>
                <a:gridCol w="477867"/>
                <a:gridCol w="546132"/>
                <a:gridCol w="546132"/>
                <a:gridCol w="546132"/>
              </a:tblGrid>
              <a:tr h="124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Building </a:t>
                      </a:r>
                      <a:r>
                        <a:rPr lang="en-US" sz="800" u="none" strike="noStrike" dirty="0">
                          <a:effectLst/>
                        </a:rPr>
                        <a:t>Access Liability Forecast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1511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Current Qty </a:t>
                      </a:r>
                      <a:br>
                        <a:rPr lang="en-US" sz="600" u="none" strike="noStrike" dirty="0">
                          <a:effectLst/>
                        </a:rPr>
                      </a:br>
                      <a:r>
                        <a:rPr lang="en-US" sz="400" u="none" strike="noStrike" dirty="0">
                          <a:effectLst/>
                        </a:rPr>
                        <a:t>(Used to Determine Weight)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Weight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Unit Cost (example, not actual)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Cost per Door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</a:rPr>
                        <a:t>Wired: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LNL-8000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350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0.14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70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LNL-3300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350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0.14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2,000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280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LNL-2220/LNL-2210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0.01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  9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LNL-1100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350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0.14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600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84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LNL-1200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450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0.18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600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108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LNL-1320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40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0.02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  8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LNL-1300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2500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150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150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Reader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2500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350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350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DS160 (REX)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150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0.06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75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  5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Labor (incl activation &amp; proj mgmt)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n/a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Avg Cost Wired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2,494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r>
                        <a:rPr lang="en-US" sz="600" u="none" strike="noStrike" dirty="0" smtClean="0">
                          <a:effectLst/>
                        </a:rPr>
                        <a:t>$2500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</a:rPr>
                        <a:t>Wireless: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WAP - ILS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140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0.51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257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WAP - Schlage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Reader - Wireless ILS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272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1,000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1,000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Reader - Wireless Schlage (incl mobile)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4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0.01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1,000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15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Labor (incl activation &amp; proj mgmt)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n/a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950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950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Avg Cost Wireless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2,222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r>
                        <a:rPr lang="en-US" sz="600" u="none" strike="noStrike" dirty="0" smtClean="0">
                          <a:effectLst/>
                        </a:rPr>
                        <a:t>$2200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497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</a:rPr>
                        <a:t>Offline Locks:</a:t>
                      </a:r>
                      <a:endParaRPr lang="en-US" sz="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Mortise Reader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 -  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600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   -  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Cylindrical Reader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29</a:t>
                      </a:r>
                      <a:endParaRPr lang="en-US" sz="6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500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Labor (incl activation &amp; proj mgmt)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n/a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1.00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400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400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7610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Avg Offline Lock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              900 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436709"/>
              </p:ext>
            </p:extLst>
          </p:nvPr>
        </p:nvGraphicFramePr>
        <p:xfrm>
          <a:off x="4695145" y="579372"/>
          <a:ext cx="3203255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2426"/>
                <a:gridCol w="439355"/>
                <a:gridCol w="439355"/>
                <a:gridCol w="502119"/>
              </a:tblGrid>
              <a:tr h="11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Volumes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YEAR 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YEAR 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YEAR 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Number of Lenel Doors Installed (Wired)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100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350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Number of Lenel Doors (Wired)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450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1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Number of Lenel Doors Installed (Wireless)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Number of Lenel Doors (Wireless)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175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1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Number of Lenel Doors Installed (Offline)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1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Number of Lenel Doors (Offline)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1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3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Number of Refresh Doors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475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</a:t>
                      </a:r>
                      <a:r>
                        <a:rPr lang="en-US" sz="1100" u="none" strike="noStrike" dirty="0" smtClean="0">
                          <a:effectLst/>
                        </a:rPr>
                        <a:t>835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338744"/>
              </p:ext>
            </p:extLst>
          </p:nvPr>
        </p:nvGraphicFramePr>
        <p:xfrm>
          <a:off x="4695145" y="3920400"/>
          <a:ext cx="19890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200"/>
                <a:gridCol w="496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Cost rise on hardware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1%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Cost </a:t>
                      </a:r>
                      <a:r>
                        <a:rPr lang="en-US" sz="1100" u="none" strike="noStrike" dirty="0">
                          <a:effectLst/>
                        </a:rPr>
                        <a:t>rise on labor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3%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Years of Life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64" y="179262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TOTAL LIABILITY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12625"/>
              </p:ext>
            </p:extLst>
          </p:nvPr>
        </p:nvGraphicFramePr>
        <p:xfrm>
          <a:off x="380999" y="748141"/>
          <a:ext cx="8343894" cy="2092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86346"/>
                <a:gridCol w="965364"/>
                <a:gridCol w="965364"/>
                <a:gridCol w="965364"/>
                <a:gridCol w="965364"/>
                <a:gridCol w="965364"/>
                <a:gridCol w="965364"/>
                <a:gridCol w="965364"/>
              </a:tblGrid>
              <a:tr h="41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LIABILITY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1/11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YEAR 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9C1322"/>
                    </a:solidFill>
                  </a:tcPr>
                </a:tc>
              </a:tr>
              <a:tr h="41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Wired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pattFill prst="ltUp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875,000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--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</a:tr>
              <a:tr h="41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Wireless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pattFill prst="ltUp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55,000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330,000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--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/>
                </a:tc>
              </a:tr>
              <a:tr h="41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Offline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Up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930,000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380,000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  </a:t>
                      </a:r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1" y="3008949"/>
            <a:ext cx="4530435" cy="2015113"/>
            <a:chOff x="3016832" y="1752235"/>
            <a:chExt cx="3306181" cy="2015113"/>
          </a:xfrm>
        </p:grpSpPr>
        <p:sp>
          <p:nvSpPr>
            <p:cNvPr id="10" name="Rectangle 20"/>
            <p:cNvSpPr>
              <a:spLocks noChangeArrowheads="1"/>
            </p:cNvSpPr>
            <p:nvPr/>
          </p:nvSpPr>
          <p:spPr bwMode="gray">
            <a:xfrm>
              <a:off x="3016832" y="1752235"/>
              <a:ext cx="3306181" cy="2015113"/>
            </a:xfrm>
            <a:prstGeom prst="rect">
              <a:avLst/>
            </a:prstGeom>
            <a:solidFill>
              <a:srgbClr val="991200"/>
            </a:solidFill>
            <a:ln>
              <a:noFill/>
            </a:ln>
            <a:extLst/>
          </p:spPr>
          <p:txBody>
            <a:bodyPr vert="horz" wrap="square" lIns="68573" tIns="34286" rIns="68573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10554" y="1916203"/>
              <a:ext cx="3149069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Funding Requirement</a:t>
              </a:r>
              <a:endParaRPr lang="en-US" sz="3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How much you will need each year going </a:t>
              </a:r>
              <a:r>
                <a:rPr lang="en-US" sz="2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forward?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Actual/year? Bundled $1,335</a:t>
              </a:r>
            </a:p>
            <a:p>
              <a:pPr algn="ctr">
                <a:lnSpc>
                  <a:spcPct val="85000"/>
                </a:lnSpc>
              </a:pPr>
              <a:r>
                <a:rPr lang="en-US" sz="2400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Smoothed(25+930+380)/3=$445</a:t>
              </a:r>
              <a:endParaRPr lang="en-US" sz="2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5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ASSET AGE AND COST TRACKING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pic>
        <p:nvPicPr>
          <p:cNvPr id="5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089" y="628734"/>
            <a:ext cx="6630948" cy="404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9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ASSET LOCATION AND COST REPORTING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pic>
        <p:nvPicPr>
          <p:cNvPr id="4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400" y="749500"/>
            <a:ext cx="6551574" cy="384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8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entrepreneur.com/content/16x9/822/20150817161410-maze-gauntlet-wader-path-explor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42950"/>
            <a:ext cx="9144000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39969" y="179262"/>
            <a:ext cx="5850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IT’S AN ACCESS CONTROL SYSTEM!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71181"/>
            <a:ext cx="3936795" cy="2675786"/>
            <a:chOff x="-3908271" y="2031098"/>
            <a:chExt cx="3970245" cy="2571596"/>
          </a:xfrm>
        </p:grpSpPr>
        <p:sp>
          <p:nvSpPr>
            <p:cNvPr id="36" name="Rechteck 11"/>
            <p:cNvSpPr/>
            <p:nvPr/>
          </p:nvSpPr>
          <p:spPr bwMode="gray">
            <a:xfrm>
              <a:off x="-3908271" y="2031098"/>
              <a:ext cx="3970245" cy="2571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3754269" y="2280627"/>
              <a:ext cx="3615546" cy="2132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2400" dirty="0" smtClean="0">
                  <a:latin typeface="Source Sans Pro" charset="0"/>
                  <a:ea typeface="Source Sans Pro" charset="0"/>
                  <a:cs typeface="Source Sans Pro" charset="0"/>
                </a:rPr>
                <a:t>You’ve run the gauntlet, navigated the maze, </a:t>
              </a:r>
            </a:p>
            <a:p>
              <a:pPr algn="r">
                <a:lnSpc>
                  <a:spcPct val="85000"/>
                </a:lnSpc>
              </a:pPr>
              <a:r>
                <a:rPr lang="en-US" sz="2400" dirty="0" smtClean="0">
                  <a:latin typeface="Source Sans Pro" charset="0"/>
                  <a:ea typeface="Source Sans Pro" charset="0"/>
                  <a:cs typeface="Source Sans Pro" charset="0"/>
                </a:rPr>
                <a:t>received initial funding, and installed the system. </a:t>
              </a:r>
            </a:p>
            <a:p>
              <a:pPr algn="r">
                <a:lnSpc>
                  <a:spcPct val="85000"/>
                </a:lnSpc>
              </a:pPr>
              <a:endParaRPr lang="en-US" sz="2400" dirty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r">
                <a:lnSpc>
                  <a:spcPct val="85000"/>
                </a:lnSpc>
              </a:pPr>
              <a:r>
                <a:rPr lang="en-US" sz="3600" b="1" dirty="0" smtClean="0">
                  <a:latin typeface="Source Sans Pro" charset="0"/>
                  <a:ea typeface="Source Sans Pro" charset="0"/>
                  <a:cs typeface="Source Sans Pro" charset="0"/>
                </a:rPr>
                <a:t>Now what?</a:t>
              </a:r>
              <a:endParaRPr lang="en-US" sz="3600" b="1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3" y="51141"/>
            <a:ext cx="2709441" cy="7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159" y="742950"/>
            <a:ext cx="4752841" cy="375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2950"/>
            <a:ext cx="4560425" cy="3759096"/>
          </a:xfrm>
          <a:prstGeom prst="rect">
            <a:avLst/>
          </a:prstGeom>
        </p:spPr>
      </p:pic>
      <p:sp>
        <p:nvSpPr>
          <p:cNvPr id="10" name="Rechteck 11"/>
          <p:cNvSpPr/>
          <p:nvPr/>
        </p:nvSpPr>
        <p:spPr bwMode="gray">
          <a:xfrm>
            <a:off x="0" y="673499"/>
            <a:ext cx="9144000" cy="39354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110000"/>
              </a:lnSpc>
              <a:spcAft>
                <a:spcPts val="400"/>
              </a:spcAft>
            </a:pPr>
            <a:endParaRPr lang="en-US" sz="1800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QUESTIONS AND DISCUSSION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0151" y="3256208"/>
            <a:ext cx="362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 smtClean="0">
                <a:latin typeface="Source Sans Pro" charset="0"/>
                <a:ea typeface="Source Sans Pro" charset="0"/>
                <a:cs typeface="Source Sans Pro" charset="0"/>
              </a:rPr>
              <a:t>Jay Kohn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latin typeface="Source Sans Pro" charset="0"/>
                <a:ea typeface="Source Sans Pro" charset="0"/>
                <a:cs typeface="Source Sans Pro" charset="0"/>
              </a:rPr>
              <a:t>Director of Card Services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latin typeface="Source Sans Pro" charset="0"/>
                <a:ea typeface="Source Sans Pro" charset="0"/>
                <a:cs typeface="Source Sans Pro" charset="0"/>
              </a:rPr>
              <a:t>jkohn@stanford.edu</a:t>
            </a: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71" y="3256208"/>
            <a:ext cx="415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Source Sans Pro" charset="0"/>
                <a:ea typeface="Source Sans Pro" charset="0"/>
                <a:cs typeface="Source Sans Pro" charset="0"/>
              </a:rPr>
              <a:t>Ted Reavis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ource Sans Pro" charset="0"/>
                <a:ea typeface="Source Sans Pro" charset="0"/>
                <a:cs typeface="Source Sans Pro" charset="0"/>
              </a:rPr>
              <a:t>Physical Security Technology Administrator and Project Manager</a:t>
            </a:r>
            <a:endParaRPr lang="en-US" sz="2000" dirty="0" smtClean="0">
              <a:latin typeface="Source Sans Pro" charset="0"/>
              <a:ea typeface="Source Sans Pro" charset="0"/>
              <a:cs typeface="Source Sans Pro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Source Sans Pro" charset="0"/>
                <a:ea typeface="Source Sans Pro" charset="0"/>
                <a:cs typeface="Source Sans Pro" charset="0"/>
              </a:rPr>
              <a:t>reavistw@wfu.edu</a:t>
            </a:r>
            <a:endParaRPr lang="en-US" sz="20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entrepreneur.com/content/16x9/822/20150817161410-maze-gauntlet-wader-path-explor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42950"/>
            <a:ext cx="9144000" cy="37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39969" y="179262"/>
            <a:ext cx="5850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 charset="0"/>
                <a:ea typeface="Source Sans Pro" charset="0"/>
                <a:cs typeface="Source Sans Pro" charset="0"/>
              </a:rPr>
              <a:t>IT’S AN ACCESS CONTROL SYSTEM!</a:t>
            </a:r>
            <a:endParaRPr lang="en-US" sz="1400" b="1" spc="130" dirty="0">
              <a:solidFill>
                <a:srgbClr val="55565A">
                  <a:lumMod val="50000"/>
                </a:srgb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62703" y="1271181"/>
            <a:ext cx="5381295" cy="2675786"/>
            <a:chOff x="-2274538" y="2031098"/>
            <a:chExt cx="2336511" cy="2571596"/>
          </a:xfrm>
        </p:grpSpPr>
        <p:sp>
          <p:nvSpPr>
            <p:cNvPr id="36" name="Rechteck 11"/>
            <p:cNvSpPr/>
            <p:nvPr/>
          </p:nvSpPr>
          <p:spPr bwMode="gray">
            <a:xfrm>
              <a:off x="-2274538" y="2031098"/>
              <a:ext cx="2336511" cy="2571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2036762" y="2382444"/>
              <a:ext cx="1916766" cy="1848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latin typeface="Source Sans Pro" charset="0"/>
                  <a:ea typeface="Source Sans Pro" charset="0"/>
                  <a:cs typeface="Source Sans Pro" charset="0"/>
                </a:rPr>
                <a:t>How do you manage/fund system maintenance?</a:t>
              </a:r>
            </a:p>
            <a:p>
              <a:pPr>
                <a:lnSpc>
                  <a:spcPct val="85000"/>
                </a:lnSpc>
              </a:pPr>
              <a:endParaRPr lang="en-US" sz="2800" dirty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2800" dirty="0">
                  <a:latin typeface="Source Sans Pro" charset="0"/>
                  <a:ea typeface="Source Sans Pro" charset="0"/>
                  <a:cs typeface="Source Sans Pro" charset="0"/>
                </a:rPr>
                <a:t>How do you manage/fund refresh? growth? </a:t>
              </a:r>
              <a:r>
                <a:rPr lang="en-US" sz="2800" dirty="0" smtClean="0">
                  <a:latin typeface="Source Sans Pro" charset="0"/>
                  <a:ea typeface="Source Sans Pro" charset="0"/>
                  <a:cs typeface="Source Sans Pro" charset="0"/>
                </a:rPr>
                <a:t>migration?</a:t>
              </a:r>
              <a:endParaRPr lang="en-US" sz="28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53" y="51141"/>
            <a:ext cx="2709441" cy="7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4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2950"/>
            <a:ext cx="9121520" cy="377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THE BUSINESS SIDE AT STANFORD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460" y="1905625"/>
            <a:ext cx="8455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Make it sustainable</a:t>
            </a:r>
            <a:endParaRPr lang="en-US" sz="8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0" y="747608"/>
            <a:ext cx="9121520" cy="3771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THE BUSINESS SIDE AT STANFORD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2330" y="3879273"/>
            <a:ext cx="9156330" cy="1280470"/>
            <a:chOff x="-12330" y="3879273"/>
            <a:chExt cx="9156330" cy="1280470"/>
          </a:xfrm>
        </p:grpSpPr>
        <p:sp>
          <p:nvSpPr>
            <p:cNvPr id="12" name="Rectangle 20"/>
            <p:cNvSpPr>
              <a:spLocks noChangeArrowheads="1"/>
            </p:cNvSpPr>
            <p:nvPr/>
          </p:nvSpPr>
          <p:spPr bwMode="gray">
            <a:xfrm>
              <a:off x="-12330" y="3879273"/>
              <a:ext cx="9156330" cy="1280470"/>
            </a:xfrm>
            <a:prstGeom prst="rect">
              <a:avLst/>
            </a:prstGeom>
            <a:solidFill>
              <a:srgbClr val="991200"/>
            </a:solidFill>
            <a:ln>
              <a:noFill/>
            </a:ln>
            <a:extLst/>
          </p:spPr>
          <p:txBody>
            <a:bodyPr vert="horz" wrap="square" lIns="68573" tIns="34286" rIns="68573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298" y="4150680"/>
              <a:ext cx="893646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1200"/>
                </a:spcAft>
                <a:buSzPct val="90000"/>
              </a:pPr>
              <a:r>
                <a:rPr lang="en-US" sz="20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Establish a business model to support ongoing operations, including futures</a:t>
              </a:r>
              <a:endParaRPr lang="en-US" sz="2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8427" y="1141395"/>
            <a:ext cx="2307646" cy="2316887"/>
            <a:chOff x="413851" y="663493"/>
            <a:chExt cx="2104834" cy="2316887"/>
          </a:xfrm>
        </p:grpSpPr>
        <p:sp>
          <p:nvSpPr>
            <p:cNvPr id="18" name="Rechteck 11"/>
            <p:cNvSpPr/>
            <p:nvPr/>
          </p:nvSpPr>
          <p:spPr bwMode="gray">
            <a:xfrm>
              <a:off x="457200" y="1547024"/>
              <a:ext cx="2017986" cy="1425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9" name="Rechteck 11"/>
            <p:cNvSpPr/>
            <p:nvPr/>
          </p:nvSpPr>
          <p:spPr bwMode="gray">
            <a:xfrm>
              <a:off x="457200" y="663493"/>
              <a:ext cx="2017987" cy="883531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851" y="1585126"/>
              <a:ext cx="2104834" cy="1395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1000"/>
                </a:spcAft>
                <a:buSzPct val="90000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Staffing</a:t>
              </a:r>
            </a:p>
            <a:p>
              <a:pPr>
                <a:lnSpc>
                  <a:spcPct val="85000"/>
                </a:lnSpc>
                <a:spcAft>
                  <a:spcPts val="1000"/>
                </a:spcAft>
                <a:buSzPct val="90000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Software, hardware</a:t>
              </a:r>
            </a:p>
            <a:p>
              <a:pPr>
                <a:lnSpc>
                  <a:spcPct val="85000"/>
                </a:lnSpc>
                <a:spcAft>
                  <a:spcPts val="1000"/>
                </a:spcAft>
                <a:buSzPct val="90000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Repairs </a:t>
              </a:r>
              <a:r>
                <a:rPr lang="en-US" sz="2000" dirty="0">
                  <a:latin typeface="Source Sans Pro" charset="0"/>
                  <a:ea typeface="Source Sans Pro" charset="0"/>
                  <a:cs typeface="Source Sans Pro" charset="0"/>
                </a:rPr>
                <a:t>and maintenance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1081" y="838561"/>
              <a:ext cx="1640567" cy="59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DAILY OPERATIONS</a:t>
              </a:r>
              <a:endParaRPr lang="en-US" sz="2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19087" y="1141395"/>
            <a:ext cx="2401458" cy="2309246"/>
            <a:chOff x="457199" y="663493"/>
            <a:chExt cx="2190401" cy="2309246"/>
          </a:xfrm>
        </p:grpSpPr>
        <p:sp>
          <p:nvSpPr>
            <p:cNvPr id="23" name="Rechteck 11"/>
            <p:cNvSpPr/>
            <p:nvPr/>
          </p:nvSpPr>
          <p:spPr bwMode="gray">
            <a:xfrm>
              <a:off x="457199" y="1547024"/>
              <a:ext cx="2168903" cy="1425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4" name="Rechteck 11"/>
            <p:cNvSpPr/>
            <p:nvPr/>
          </p:nvSpPr>
          <p:spPr bwMode="gray">
            <a:xfrm>
              <a:off x="457200" y="663493"/>
              <a:ext cx="2168902" cy="883531"/>
            </a:xfrm>
            <a:prstGeom prst="rect">
              <a:avLst/>
            </a:prstGeom>
            <a:solidFill>
              <a:srgbClr val="9C13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3000" tIns="54000" rIns="135000" bIns="54000" rtlCol="0" anchor="ctr" anchorCtr="0"/>
            <a:lstStyle/>
            <a:p>
              <a:pPr>
                <a:lnSpc>
                  <a:spcPct val="90000"/>
                </a:lnSpc>
              </a:pPr>
              <a:endParaRPr lang="en-US" sz="1200" dirty="0">
                <a:solidFill>
                  <a:schemeClr val="tx1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2578" y="1690494"/>
              <a:ext cx="2095022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spcAft>
                  <a:spcPts val="1000"/>
                </a:spcAft>
                <a:buSzPct val="90000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Incremental </a:t>
              </a:r>
              <a:r>
                <a:rPr lang="en-US" sz="2000" dirty="0">
                  <a:latin typeface="Source Sans Pro" charset="0"/>
                  <a:ea typeface="Source Sans Pro" charset="0"/>
                  <a:cs typeface="Source Sans Pro" charset="0"/>
                </a:rPr>
                <a:t>growth, new installations, SYSTEM REFRESH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817" y="924709"/>
              <a:ext cx="1640567" cy="343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120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FUTURES</a:t>
              </a:r>
              <a:endParaRPr lang="en-US" sz="2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0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DAILY OPERATIONS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476" y="815704"/>
            <a:ext cx="1595170" cy="1838518"/>
            <a:chOff x="439393" y="834385"/>
            <a:chExt cx="1595170" cy="1838518"/>
          </a:xfrm>
        </p:grpSpPr>
        <p:sp>
          <p:nvSpPr>
            <p:cNvPr id="28" name="TextBox 27"/>
            <p:cNvSpPr txBox="1"/>
            <p:nvPr/>
          </p:nvSpPr>
          <p:spPr>
            <a:xfrm>
              <a:off x="439393" y="834385"/>
              <a:ext cx="1595170" cy="72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System and application administration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30" name="Picture 29" descr="http://www.clipartbay.com/cliparts/abstract-people-clip-art-xji2vc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87" y="1691440"/>
              <a:ext cx="1427582" cy="98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856624" y="1050610"/>
            <a:ext cx="1578085" cy="1508983"/>
            <a:chOff x="2034563" y="1039058"/>
            <a:chExt cx="1578085" cy="1508983"/>
          </a:xfrm>
        </p:grpSpPr>
        <p:pic>
          <p:nvPicPr>
            <p:cNvPr id="42" name="Picture 4" descr="http://www.clipartbay.com/cliparts/orange-person-clip-art-lth8kbb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8851" y="1826083"/>
              <a:ext cx="429997" cy="72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34563" y="1039058"/>
              <a:ext cx="1578085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Installation and Maintenance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6550" y="1081884"/>
            <a:ext cx="1595170" cy="1502084"/>
            <a:chOff x="3446016" y="1046411"/>
            <a:chExt cx="1595170" cy="1502084"/>
          </a:xfrm>
        </p:grpSpPr>
        <p:sp>
          <p:nvSpPr>
            <p:cNvPr id="36" name="TextBox 35"/>
            <p:cNvSpPr txBox="1"/>
            <p:nvPr/>
          </p:nvSpPr>
          <p:spPr>
            <a:xfrm>
              <a:off x="3446016" y="1046411"/>
              <a:ext cx="1595170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Networking Systems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45" name="Picture 8" descr="http://www.clipartbay.com/cliparts/abstract-person-clip-art-gmvcl6f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4688" y="1629236"/>
              <a:ext cx="477287" cy="91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65835" y="1050610"/>
            <a:ext cx="1595170" cy="1545551"/>
            <a:chOff x="4828123" y="1046411"/>
            <a:chExt cx="1595170" cy="1545551"/>
          </a:xfrm>
        </p:grpSpPr>
        <p:sp>
          <p:nvSpPr>
            <p:cNvPr id="39" name="TextBox 38"/>
            <p:cNvSpPr txBox="1"/>
            <p:nvPr/>
          </p:nvSpPr>
          <p:spPr>
            <a:xfrm>
              <a:off x="4828123" y="1046411"/>
              <a:ext cx="1595170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IT Operations Center (24x7)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49" name="Picture 10" descr="http://www.clipartbay.com/cliparts/blue-person-clip-art-8xsazj2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7479" y="1668559"/>
              <a:ext cx="188698" cy="92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191646" y="1196826"/>
            <a:ext cx="1289185" cy="1468624"/>
            <a:chOff x="6402039" y="1208973"/>
            <a:chExt cx="1289185" cy="1468624"/>
          </a:xfrm>
        </p:grpSpPr>
        <p:sp>
          <p:nvSpPr>
            <p:cNvPr id="51" name="TextBox 50"/>
            <p:cNvSpPr txBox="1"/>
            <p:nvPr/>
          </p:nvSpPr>
          <p:spPr>
            <a:xfrm>
              <a:off x="6402039" y="1208973"/>
              <a:ext cx="1289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Lock Shop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52" name="Picture 12" descr="http://cliparting.com/wp-content/uploads/2017/01/Dollar-sign-clipart-3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337" y="1615197"/>
              <a:ext cx="740525" cy="10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542330" y="1050610"/>
            <a:ext cx="1201154" cy="1483316"/>
            <a:chOff x="7685937" y="1057320"/>
            <a:chExt cx="1201154" cy="1483316"/>
          </a:xfrm>
        </p:grpSpPr>
        <p:sp>
          <p:nvSpPr>
            <p:cNvPr id="53" name="TextBox 52"/>
            <p:cNvSpPr txBox="1"/>
            <p:nvPr/>
          </p:nvSpPr>
          <p:spPr>
            <a:xfrm>
              <a:off x="7685937" y="1057320"/>
              <a:ext cx="1167118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Building Managers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54" name="Picture 53" descr="http://www.clipartbay.com/cliparts/abstract-people-clip-art-xji2vca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03" y="1734963"/>
              <a:ext cx="1171888" cy="80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15622" y="2889930"/>
            <a:ext cx="5648693" cy="1645347"/>
            <a:chOff x="215622" y="2889930"/>
            <a:chExt cx="5648693" cy="1645347"/>
          </a:xfrm>
        </p:grpSpPr>
        <p:sp>
          <p:nvSpPr>
            <p:cNvPr id="55" name="TextBox 54"/>
            <p:cNvSpPr txBox="1"/>
            <p:nvPr/>
          </p:nvSpPr>
          <p:spPr>
            <a:xfrm>
              <a:off x="215622" y="3396504"/>
              <a:ext cx="564869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Our primary staff are the application administrators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(3 admins and 1 developer)</a:t>
              </a:r>
            </a:p>
            <a:p>
              <a:pPr algn="ctr">
                <a:lnSpc>
                  <a:spcPct val="85000"/>
                </a:lnSpc>
              </a:pPr>
              <a:endParaRPr lang="en-US" sz="1600" i="1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We pay for portions of staff from other groups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for daily support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2844085" y="560821"/>
              <a:ext cx="391766" cy="5049984"/>
            </a:xfrm>
            <a:prstGeom prst="leftBrace">
              <a:avLst>
                <a:gd name="adj1" fmla="val 116911"/>
                <a:gd name="adj2" fmla="val 50422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864315" y="2886360"/>
            <a:ext cx="1589679" cy="1457745"/>
            <a:chOff x="5988942" y="2885718"/>
            <a:chExt cx="1589679" cy="1457745"/>
          </a:xfrm>
        </p:grpSpPr>
        <p:sp>
          <p:nvSpPr>
            <p:cNvPr id="56" name="TextBox 55"/>
            <p:cNvSpPr txBox="1"/>
            <p:nvPr/>
          </p:nvSpPr>
          <p:spPr>
            <a:xfrm>
              <a:off x="5988942" y="3412824"/>
              <a:ext cx="1589679" cy="93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Lock Shop has some central funding;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some we fund</a:t>
              </a:r>
            </a:p>
          </p:txBody>
        </p:sp>
        <p:sp>
          <p:nvSpPr>
            <p:cNvPr id="58" name="Left Brace 57"/>
            <p:cNvSpPr/>
            <p:nvPr/>
          </p:nvSpPr>
          <p:spPr>
            <a:xfrm rot="16200000">
              <a:off x="6587898" y="2472031"/>
              <a:ext cx="391766" cy="1219140"/>
            </a:xfrm>
            <a:prstGeom prst="leftBrace">
              <a:avLst>
                <a:gd name="adj1" fmla="val 38175"/>
                <a:gd name="adj2" fmla="val 49334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68580" y="2879037"/>
            <a:ext cx="1518511" cy="1446031"/>
            <a:chOff x="7428375" y="2885718"/>
            <a:chExt cx="1518511" cy="1446031"/>
          </a:xfrm>
        </p:grpSpPr>
        <p:sp>
          <p:nvSpPr>
            <p:cNvPr id="57" name="TextBox 56"/>
            <p:cNvSpPr txBox="1"/>
            <p:nvPr/>
          </p:nvSpPr>
          <p:spPr>
            <a:xfrm>
              <a:off x="7428375" y="3401110"/>
              <a:ext cx="1518511" cy="93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Building Managers take care of local access</a:t>
              </a:r>
            </a:p>
          </p:txBody>
        </p:sp>
        <p:sp>
          <p:nvSpPr>
            <p:cNvPr id="60" name="Left Brace 59"/>
            <p:cNvSpPr/>
            <p:nvPr/>
          </p:nvSpPr>
          <p:spPr>
            <a:xfrm rot="16200000">
              <a:off x="7988604" y="2522603"/>
              <a:ext cx="391766" cy="1117995"/>
            </a:xfrm>
            <a:prstGeom prst="leftBrace">
              <a:avLst>
                <a:gd name="adj1" fmla="val 38175"/>
                <a:gd name="adj2" fmla="val 49334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28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DAILY OPERATIONS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2476" y="815704"/>
            <a:ext cx="1595170" cy="1838518"/>
            <a:chOff x="439393" y="834385"/>
            <a:chExt cx="1595170" cy="1838518"/>
          </a:xfrm>
        </p:grpSpPr>
        <p:sp>
          <p:nvSpPr>
            <p:cNvPr id="28" name="TextBox 27"/>
            <p:cNvSpPr txBox="1"/>
            <p:nvPr/>
          </p:nvSpPr>
          <p:spPr>
            <a:xfrm>
              <a:off x="439393" y="834385"/>
              <a:ext cx="1595170" cy="72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System and application administration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30" name="Picture 29" descr="http://www.clipartbay.com/cliparts/abstract-people-clip-art-xji2vca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87" y="1691440"/>
              <a:ext cx="1427582" cy="981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856624" y="1050610"/>
            <a:ext cx="1578085" cy="1508983"/>
            <a:chOff x="2034563" y="1039058"/>
            <a:chExt cx="1578085" cy="1508983"/>
          </a:xfrm>
        </p:grpSpPr>
        <p:pic>
          <p:nvPicPr>
            <p:cNvPr id="42" name="Picture 4" descr="http://www.clipartbay.com/cliparts/orange-person-clip-art-lth8kbb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8851" y="1826083"/>
              <a:ext cx="429997" cy="72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34563" y="1039058"/>
              <a:ext cx="1578085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Installation and Maintenance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6550" y="1081884"/>
            <a:ext cx="1595170" cy="1502084"/>
            <a:chOff x="3446016" y="1046411"/>
            <a:chExt cx="1595170" cy="1502084"/>
          </a:xfrm>
        </p:grpSpPr>
        <p:sp>
          <p:nvSpPr>
            <p:cNvPr id="36" name="TextBox 35"/>
            <p:cNvSpPr txBox="1"/>
            <p:nvPr/>
          </p:nvSpPr>
          <p:spPr>
            <a:xfrm>
              <a:off x="3446016" y="1046411"/>
              <a:ext cx="1595170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Networking Systems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45" name="Picture 8" descr="http://www.clipartbay.com/cliparts/abstract-person-clip-art-gmvcl6f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4688" y="1629236"/>
              <a:ext cx="477287" cy="91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65835" y="1050610"/>
            <a:ext cx="1595170" cy="1545551"/>
            <a:chOff x="4828123" y="1046411"/>
            <a:chExt cx="1595170" cy="1545551"/>
          </a:xfrm>
        </p:grpSpPr>
        <p:sp>
          <p:nvSpPr>
            <p:cNvPr id="39" name="TextBox 38"/>
            <p:cNvSpPr txBox="1"/>
            <p:nvPr/>
          </p:nvSpPr>
          <p:spPr>
            <a:xfrm>
              <a:off x="4828123" y="1046411"/>
              <a:ext cx="1595170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IT Operations Center (24x7)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49" name="Picture 10" descr="http://www.clipartbay.com/cliparts/blue-person-clip-art-8xsazj2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17479" y="1668559"/>
              <a:ext cx="188698" cy="923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139190" y="1176379"/>
            <a:ext cx="1289185" cy="1489071"/>
            <a:chOff x="6349583" y="1188526"/>
            <a:chExt cx="1289185" cy="1489071"/>
          </a:xfrm>
        </p:grpSpPr>
        <p:sp>
          <p:nvSpPr>
            <p:cNvPr id="51" name="TextBox 50"/>
            <p:cNvSpPr txBox="1"/>
            <p:nvPr/>
          </p:nvSpPr>
          <p:spPr>
            <a:xfrm>
              <a:off x="6349583" y="1188526"/>
              <a:ext cx="1289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Lock Shop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52" name="Picture 12" descr="http://cliparting.com/wp-content/uploads/2017/01/Dollar-sign-clipart-3.jpe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337" y="1615197"/>
              <a:ext cx="740525" cy="10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542330" y="1050610"/>
            <a:ext cx="1201154" cy="1483316"/>
            <a:chOff x="7685937" y="1057320"/>
            <a:chExt cx="1201154" cy="1483316"/>
          </a:xfrm>
        </p:grpSpPr>
        <p:sp>
          <p:nvSpPr>
            <p:cNvPr id="53" name="TextBox 52"/>
            <p:cNvSpPr txBox="1"/>
            <p:nvPr/>
          </p:nvSpPr>
          <p:spPr>
            <a:xfrm>
              <a:off x="7685937" y="1057320"/>
              <a:ext cx="1167118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Building Managers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54" name="Picture 53" descr="http://www.clipartbay.com/cliparts/abstract-people-clip-art-xji2vca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03" y="1734963"/>
              <a:ext cx="1171888" cy="80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15622" y="2889930"/>
            <a:ext cx="5648693" cy="1645347"/>
            <a:chOff x="215622" y="2889930"/>
            <a:chExt cx="5648693" cy="1645347"/>
          </a:xfrm>
        </p:grpSpPr>
        <p:sp>
          <p:nvSpPr>
            <p:cNvPr id="55" name="TextBox 54"/>
            <p:cNvSpPr txBox="1"/>
            <p:nvPr/>
          </p:nvSpPr>
          <p:spPr>
            <a:xfrm>
              <a:off x="215622" y="3396504"/>
              <a:ext cx="564869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Our primary staff are the application administrators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(3 admins and 1 developer)</a:t>
              </a:r>
            </a:p>
            <a:p>
              <a:pPr algn="ctr">
                <a:lnSpc>
                  <a:spcPct val="85000"/>
                </a:lnSpc>
              </a:pPr>
              <a:endParaRPr lang="en-US" sz="1600" i="1" dirty="0" smtClean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We pay for portions of staff from other groups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for daily support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2844085" y="560821"/>
              <a:ext cx="391766" cy="5049984"/>
            </a:xfrm>
            <a:prstGeom prst="leftBrace">
              <a:avLst>
                <a:gd name="adj1" fmla="val 116911"/>
                <a:gd name="adj2" fmla="val 50422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864315" y="2886360"/>
            <a:ext cx="1589679" cy="1457745"/>
            <a:chOff x="5988942" y="2885718"/>
            <a:chExt cx="1589679" cy="1457745"/>
          </a:xfrm>
        </p:grpSpPr>
        <p:sp>
          <p:nvSpPr>
            <p:cNvPr id="56" name="TextBox 55"/>
            <p:cNvSpPr txBox="1"/>
            <p:nvPr/>
          </p:nvSpPr>
          <p:spPr>
            <a:xfrm>
              <a:off x="5988942" y="3412824"/>
              <a:ext cx="1589679" cy="93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Lock Shop has some central funding; </a:t>
              </a:r>
            </a:p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some we fund</a:t>
              </a:r>
            </a:p>
          </p:txBody>
        </p:sp>
        <p:sp>
          <p:nvSpPr>
            <p:cNvPr id="58" name="Left Brace 57"/>
            <p:cNvSpPr/>
            <p:nvPr/>
          </p:nvSpPr>
          <p:spPr>
            <a:xfrm rot="16200000">
              <a:off x="6587898" y="2472031"/>
              <a:ext cx="391766" cy="1219140"/>
            </a:xfrm>
            <a:prstGeom prst="leftBrace">
              <a:avLst>
                <a:gd name="adj1" fmla="val 38175"/>
                <a:gd name="adj2" fmla="val 49334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68580" y="2879037"/>
            <a:ext cx="1518511" cy="1446031"/>
            <a:chOff x="7428375" y="2885718"/>
            <a:chExt cx="1518511" cy="1446031"/>
          </a:xfrm>
        </p:grpSpPr>
        <p:sp>
          <p:nvSpPr>
            <p:cNvPr id="57" name="TextBox 56"/>
            <p:cNvSpPr txBox="1"/>
            <p:nvPr/>
          </p:nvSpPr>
          <p:spPr>
            <a:xfrm>
              <a:off x="7428375" y="3401110"/>
              <a:ext cx="1518511" cy="93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Building Managers take care of local access</a:t>
              </a:r>
            </a:p>
          </p:txBody>
        </p:sp>
        <p:sp>
          <p:nvSpPr>
            <p:cNvPr id="60" name="Left Brace 59"/>
            <p:cNvSpPr/>
            <p:nvPr/>
          </p:nvSpPr>
          <p:spPr>
            <a:xfrm rot="16200000">
              <a:off x="7988604" y="2522603"/>
              <a:ext cx="391766" cy="1117995"/>
            </a:xfrm>
            <a:prstGeom prst="leftBrace">
              <a:avLst>
                <a:gd name="adj1" fmla="val 38175"/>
                <a:gd name="adj2" fmla="val 49334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hteck 11"/>
          <p:cNvSpPr/>
          <p:nvPr/>
        </p:nvSpPr>
        <p:spPr bwMode="gray">
          <a:xfrm>
            <a:off x="0" y="742951"/>
            <a:ext cx="9144000" cy="398145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>
              <a:lnSpc>
                <a:spcPct val="110000"/>
              </a:lnSpc>
              <a:spcAft>
                <a:spcPts val="400"/>
              </a:spcAft>
            </a:pPr>
            <a:endParaRPr lang="en-US" sz="1800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79494" y="1684548"/>
            <a:ext cx="5277759" cy="1876070"/>
            <a:chOff x="2025989" y="1752236"/>
            <a:chExt cx="5277759" cy="1876070"/>
          </a:xfrm>
        </p:grpSpPr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2025989" y="1752236"/>
              <a:ext cx="5277759" cy="1876070"/>
            </a:xfrm>
            <a:prstGeom prst="rect">
              <a:avLst/>
            </a:prstGeom>
            <a:solidFill>
              <a:srgbClr val="991200"/>
            </a:solidFill>
            <a:ln>
              <a:noFill/>
            </a:ln>
            <a:extLst/>
          </p:spPr>
          <p:txBody>
            <a:bodyPr vert="horz" wrap="square" lIns="68573" tIns="34286" rIns="68573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29320" y="2190873"/>
              <a:ext cx="4578219" cy="981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All funded by reader rate </a:t>
              </a:r>
              <a:endParaRPr lang="en-US" sz="2800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$29/reader/month</a:t>
              </a:r>
              <a:endParaRPr lang="en-US" sz="40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0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FUTURES</a:t>
            </a:r>
            <a:endParaRPr lang="en-US" sz="2000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6386" y="2743640"/>
            <a:ext cx="2173682" cy="1505685"/>
            <a:chOff x="546386" y="2743640"/>
            <a:chExt cx="2173682" cy="1505685"/>
          </a:xfrm>
        </p:grpSpPr>
        <p:sp>
          <p:nvSpPr>
            <p:cNvPr id="55" name="TextBox 54"/>
            <p:cNvSpPr txBox="1"/>
            <p:nvPr/>
          </p:nvSpPr>
          <p:spPr>
            <a:xfrm>
              <a:off x="546386" y="3319840"/>
              <a:ext cx="2173682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>
                  <a:latin typeface="Source Sans Pro" charset="0"/>
                  <a:ea typeface="Source Sans Pro" charset="0"/>
                  <a:cs typeface="Source Sans Pro" charset="0"/>
                </a:rPr>
                <a:t>Moved from rate model to time and materials for installations – full cost recovery</a:t>
              </a:r>
              <a:endParaRPr lang="en-US" sz="1600" i="1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1442203" y="1981791"/>
              <a:ext cx="391766" cy="1915464"/>
            </a:xfrm>
            <a:prstGeom prst="leftBrace">
              <a:avLst>
                <a:gd name="adj1" fmla="val 116911"/>
                <a:gd name="adj2" fmla="val 50422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59202" y="858266"/>
            <a:ext cx="1471238" cy="1966406"/>
            <a:chOff x="357562" y="826991"/>
            <a:chExt cx="1471238" cy="1966406"/>
          </a:xfrm>
        </p:grpSpPr>
        <p:pic>
          <p:nvPicPr>
            <p:cNvPr id="31" name="Picture 4" descr="https://images.eanixter.com/viewex/PR102118V6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62" y="1322159"/>
              <a:ext cx="1471238" cy="147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80999" y="826991"/>
              <a:ext cx="1301177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I need another reader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09429" y="858266"/>
            <a:ext cx="1578085" cy="1730906"/>
            <a:chOff x="1940722" y="875002"/>
            <a:chExt cx="1578085" cy="1730906"/>
          </a:xfrm>
        </p:grpSpPr>
        <p:sp>
          <p:nvSpPr>
            <p:cNvPr id="33" name="TextBox 32"/>
            <p:cNvSpPr txBox="1"/>
            <p:nvPr/>
          </p:nvSpPr>
          <p:spPr>
            <a:xfrm>
              <a:off x="1940722" y="875002"/>
              <a:ext cx="1578085" cy="512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New buildings and projects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32" name="Picture 2" descr="http://clipartix.com/wp-content/uploads/2016/06/School-building-clipart-free-free-clipart-images-2-imag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772" y="1474939"/>
              <a:ext cx="1207987" cy="113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51510" y="858266"/>
            <a:ext cx="2053439" cy="1552445"/>
            <a:chOff x="3915230" y="1044229"/>
            <a:chExt cx="2053439" cy="1552445"/>
          </a:xfrm>
        </p:grpSpPr>
        <p:sp>
          <p:nvSpPr>
            <p:cNvPr id="51" name="TextBox 50"/>
            <p:cNvSpPr txBox="1"/>
            <p:nvPr/>
          </p:nvSpPr>
          <p:spPr>
            <a:xfrm>
              <a:off x="3915230" y="1044229"/>
              <a:ext cx="2053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This stuff gets old</a:t>
              </a:r>
              <a:r>
                <a:rPr lang="mr-IN" sz="1600" dirty="0" smtClean="0">
                  <a:latin typeface="Source Sans Pro" charset="0"/>
                  <a:ea typeface="Source Sans Pro" charset="0"/>
                  <a:cs typeface="Source Sans Pro" charset="0"/>
                </a:rPr>
                <a:t>…</a:t>
              </a:r>
              <a:endParaRPr lang="en-US" sz="1600" dirty="0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34" name="Picture 6" descr="http://colettebaronreid.com/wp-content/uploads/2011/09/getting_old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49210" y="1484171"/>
              <a:ext cx="1585025" cy="111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2970629" y="2743640"/>
            <a:ext cx="2655686" cy="1514289"/>
            <a:chOff x="310243" y="2743640"/>
            <a:chExt cx="2655686" cy="1514289"/>
          </a:xfrm>
        </p:grpSpPr>
        <p:sp>
          <p:nvSpPr>
            <p:cNvPr id="41" name="TextBox 40"/>
            <p:cNvSpPr txBox="1"/>
            <p:nvPr/>
          </p:nvSpPr>
          <p:spPr>
            <a:xfrm>
              <a:off x="310243" y="3328444"/>
              <a:ext cx="2655686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>
                  <a:latin typeface="Source Sans Pro" charset="0"/>
                  <a:ea typeface="Source Sans Pro" charset="0"/>
                  <a:cs typeface="Source Sans Pro" charset="0"/>
                </a:rPr>
                <a:t>New buildings include access control in the project costs, then the department pays maintenance</a:t>
              </a:r>
            </a:p>
          </p:txBody>
        </p:sp>
        <p:sp>
          <p:nvSpPr>
            <p:cNvPr id="43" name="Left Brace 42"/>
            <p:cNvSpPr/>
            <p:nvPr/>
          </p:nvSpPr>
          <p:spPr>
            <a:xfrm rot="16200000">
              <a:off x="1442203" y="1981791"/>
              <a:ext cx="391766" cy="1915464"/>
            </a:xfrm>
            <a:prstGeom prst="leftBrace">
              <a:avLst>
                <a:gd name="adj1" fmla="val 116911"/>
                <a:gd name="adj2" fmla="val 50422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30960" y="2743639"/>
            <a:ext cx="2694083" cy="1860221"/>
            <a:chOff x="267100" y="2743640"/>
            <a:chExt cx="2694083" cy="1860221"/>
          </a:xfrm>
        </p:grpSpPr>
        <p:sp>
          <p:nvSpPr>
            <p:cNvPr id="46" name="TextBox 45"/>
            <p:cNvSpPr txBox="1"/>
            <p:nvPr/>
          </p:nvSpPr>
          <p:spPr>
            <a:xfrm>
              <a:off x="267100" y="3311199"/>
              <a:ext cx="269408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>
                  <a:latin typeface="Source Sans Pro" charset="0"/>
                  <a:ea typeface="Source Sans Pro" charset="0"/>
                  <a:cs typeface="Source Sans Pro" charset="0"/>
                </a:rPr>
                <a:t>Many people run the equipment until it fails!</a:t>
              </a:r>
            </a:p>
            <a:p>
              <a:pPr algn="ctr">
                <a:lnSpc>
                  <a:spcPct val="85000"/>
                </a:lnSpc>
                <a:spcAft>
                  <a:spcPts val="1200"/>
                </a:spcAft>
              </a:pPr>
              <a:r>
                <a:rPr lang="en-US" sz="1600" dirty="0">
                  <a:latin typeface="Source Sans Pro" charset="0"/>
                  <a:ea typeface="Source Sans Pro" charset="0"/>
                  <a:cs typeface="Source Sans Pro" charset="0"/>
                </a:rPr>
                <a:t>Even if you wait for it to fail, you need a revenue stream to cover costs</a:t>
              </a:r>
            </a:p>
          </p:txBody>
        </p:sp>
        <p:sp>
          <p:nvSpPr>
            <p:cNvPr id="47" name="Left Brace 46"/>
            <p:cNvSpPr/>
            <p:nvPr/>
          </p:nvSpPr>
          <p:spPr>
            <a:xfrm rot="16200000">
              <a:off x="1442203" y="1981791"/>
              <a:ext cx="391766" cy="1915464"/>
            </a:xfrm>
            <a:prstGeom prst="leftBrace">
              <a:avLst>
                <a:gd name="adj1" fmla="val 116911"/>
                <a:gd name="adj2" fmla="val 50422"/>
              </a:avLst>
            </a:prstGeom>
            <a:ln w="41275">
              <a:solidFill>
                <a:srgbClr val="9C13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2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remuir.com/wp-content/uploads/2017/03/alternativ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35440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5599" y="157399"/>
            <a:ext cx="853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 smtClean="0">
                <a:solidFill>
                  <a:srgbClr val="55565A">
                    <a:lumMod val="50000"/>
                  </a:srgbClr>
                </a:solidFill>
                <a:latin typeface="Source Sans Pro"/>
                <a:cs typeface="Source Sans Pro"/>
              </a:rPr>
              <a:t>ALTERNATIVES</a:t>
            </a:r>
            <a:endParaRPr lang="en-US" sz="2000" b="1" spc="130" dirty="0">
              <a:solidFill>
                <a:srgbClr val="55565A">
                  <a:lumMod val="50000"/>
                </a:srgbClr>
              </a:solidFill>
              <a:latin typeface="Source Sans Pro"/>
              <a:cs typeface="Source Sans Pro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2221" y="2133600"/>
            <a:ext cx="3423219" cy="2381250"/>
            <a:chOff x="-690528" y="2270534"/>
            <a:chExt cx="3423219" cy="2381250"/>
          </a:xfrm>
        </p:grpSpPr>
        <p:sp>
          <p:nvSpPr>
            <p:cNvPr id="11" name="Rechteck 11"/>
            <p:cNvSpPr/>
            <p:nvPr/>
          </p:nvSpPr>
          <p:spPr bwMode="gray">
            <a:xfrm>
              <a:off x="-690528" y="2270534"/>
              <a:ext cx="3423219" cy="2381250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>
                <a:lnSpc>
                  <a:spcPct val="110000"/>
                </a:lnSpc>
                <a:spcAft>
                  <a:spcPts val="400"/>
                </a:spcAft>
              </a:pPr>
              <a:endParaRPr lang="en-US" sz="1800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98786" y="2525518"/>
              <a:ext cx="3040037" cy="187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latin typeface="Source Sans Pro" charset="0"/>
                  <a:ea typeface="Source Sans Pro" charset="0"/>
                  <a:cs typeface="Source Sans Pro" charset="0"/>
                </a:rPr>
                <a:t>OPTION 1</a:t>
              </a: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800" b="1" dirty="0" smtClean="0">
                  <a:latin typeface="Source Sans Pro" charset="0"/>
                  <a:ea typeface="Source Sans Pro" charset="0"/>
                  <a:cs typeface="Source Sans Pro" charset="0"/>
                </a:rPr>
                <a:t>Run until it fails </a:t>
              </a:r>
              <a:endParaRPr lang="en-US" sz="2800" dirty="0">
                <a:latin typeface="Source Sans Pro" charset="0"/>
                <a:ea typeface="Source Sans Pro" charset="0"/>
                <a:cs typeface="Source Sans Pro" charset="0"/>
              </a:endParaRPr>
            </a:p>
            <a:p>
              <a:pPr>
                <a:lnSpc>
                  <a:spcPct val="85000"/>
                </a:lnSpc>
                <a:buSzPct val="90000"/>
              </a:pPr>
              <a:r>
                <a:rPr lang="en-US" sz="2000" i="1" dirty="0" smtClean="0">
                  <a:latin typeface="Source Sans Pro" charset="0"/>
                  <a:ea typeface="Source Sans Pro" charset="0"/>
                  <a:cs typeface="Source Sans Pro" charset="0"/>
                </a:rPr>
                <a:t>Go under the wall</a:t>
              </a:r>
            </a:p>
            <a:p>
              <a:pPr marL="285750" indent="-28575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Need funding for replacements</a:t>
              </a:r>
            </a:p>
            <a:p>
              <a:pPr marL="285750" indent="-285750">
                <a:lnSpc>
                  <a:spcPct val="85000"/>
                </a:lnSpc>
                <a:buSzPct val="90000"/>
                <a:buFont typeface="Arial" charset="0"/>
                <a:buChar char="•"/>
              </a:pPr>
              <a:r>
                <a:rPr lang="en-US" sz="2000" dirty="0" smtClean="0">
                  <a:latin typeface="Source Sans Pro" charset="0"/>
                  <a:ea typeface="Source Sans Pro" charset="0"/>
                  <a:cs typeface="Source Sans Pro" charset="0"/>
                </a:rPr>
                <a:t>What if a LOT fails?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0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19309</TotalTime>
  <Words>1049</Words>
  <Application>Microsoft Office PowerPoint</Application>
  <PresentationFormat>On-screen Show (16:9)</PresentationFormat>
  <Paragraphs>343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Book</vt:lpstr>
      <vt:lpstr>Calibri</vt:lpstr>
      <vt:lpstr>Calibri Light</vt:lpstr>
      <vt:lpstr>Franklin Gothic Medium Cond</vt:lpstr>
      <vt:lpstr>Source Sans Pro</vt:lpstr>
      <vt:lpstr>Wingdings</vt:lpstr>
      <vt:lpstr>Office Theme</vt:lpstr>
      <vt:lpstr>Access Control | The Business Side Presentation to HELUG 2017  Ted Reavis, Wake Forest University  Jay Kohn, Stanford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Aivazian</dc:creator>
  <cp:lastModifiedBy>Jay Kohn</cp:lastModifiedBy>
  <cp:revision>734</cp:revision>
  <cp:lastPrinted>2016-10-13T14:15:49Z</cp:lastPrinted>
  <dcterms:created xsi:type="dcterms:W3CDTF">2016-01-27T01:25:34Z</dcterms:created>
  <dcterms:modified xsi:type="dcterms:W3CDTF">2017-06-05T00:31:50Z</dcterms:modified>
</cp:coreProperties>
</file>